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</p:sldMasterIdLst>
  <p:notesMasterIdLst>
    <p:notesMasterId r:id="rId51"/>
  </p:notesMasterIdLst>
  <p:handoutMasterIdLst>
    <p:handoutMasterId r:id="rId52"/>
  </p:handoutMasterIdLst>
  <p:sldIdLst>
    <p:sldId id="256" r:id="rId3"/>
    <p:sldId id="351" r:id="rId4"/>
    <p:sldId id="332" r:id="rId5"/>
    <p:sldId id="266" r:id="rId6"/>
    <p:sldId id="397" r:id="rId7"/>
    <p:sldId id="346" r:id="rId8"/>
    <p:sldId id="347" r:id="rId9"/>
    <p:sldId id="348" r:id="rId10"/>
    <p:sldId id="349" r:id="rId11"/>
    <p:sldId id="350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0" r:id="rId31"/>
    <p:sldId id="371" r:id="rId32"/>
    <p:sldId id="372" r:id="rId33"/>
    <p:sldId id="373" r:id="rId34"/>
    <p:sldId id="374" r:id="rId35"/>
    <p:sldId id="375" r:id="rId36"/>
    <p:sldId id="376" r:id="rId37"/>
    <p:sldId id="377" r:id="rId38"/>
    <p:sldId id="378" r:id="rId39"/>
    <p:sldId id="379" r:id="rId40"/>
    <p:sldId id="386" r:id="rId41"/>
    <p:sldId id="387" r:id="rId42"/>
    <p:sldId id="388" r:id="rId43"/>
    <p:sldId id="389" r:id="rId44"/>
    <p:sldId id="390" r:id="rId45"/>
    <p:sldId id="391" r:id="rId46"/>
    <p:sldId id="393" r:id="rId47"/>
    <p:sldId id="394" r:id="rId48"/>
    <p:sldId id="395" r:id="rId49"/>
    <p:sldId id="396" r:id="rId50"/>
  </p:sldIdLst>
  <p:sldSz cx="9144000" cy="6858000" type="screen4x3"/>
  <p:notesSz cx="6858000" cy="9144000"/>
  <p:custDataLst>
    <p:tags r:id="rId5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1C70"/>
    <a:srgbClr val="4D4D4D"/>
    <a:srgbClr val="FF0066"/>
    <a:srgbClr val="000000"/>
    <a:srgbClr val="8EB4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49" autoAdjust="0"/>
    <p:restoredTop sz="94233" autoAdjust="0"/>
  </p:normalViewPr>
  <p:slideViewPr>
    <p:cSldViewPr snapToObjects="1">
      <p:cViewPr>
        <p:scale>
          <a:sx n="100" d="100"/>
          <a:sy n="100" d="100"/>
        </p:scale>
        <p:origin x="-2814" y="-918"/>
      </p:cViewPr>
      <p:guideLst>
        <p:guide orient="horz" pos="4178"/>
        <p:guide orient="horz" pos="576"/>
        <p:guide pos="5616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512"/>
    </p:cViewPr>
  </p:sorterViewPr>
  <p:notesViewPr>
    <p:cSldViewPr snapToObjects="1">
      <p:cViewPr varScale="1">
        <p:scale>
          <a:sx n="86" d="100"/>
          <a:sy n="86" d="100"/>
        </p:scale>
        <p:origin x="-3120" y="-84"/>
      </p:cViewPr>
      <p:guideLst>
        <p:guide orient="horz" pos="2880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85E8CB-8673-49CE-B96F-F452B4F9107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EC078F-C864-4190-A8E3-11417EE0A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0EDA9D-9AAC-4A6D-9CAA-BBA161B962E8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C96DBC-18A6-4D43-8A13-D7CD67639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50DF8-8B84-4BA6-B6AF-99BE2DC91D8A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29BF0-D2F4-46EA-856C-D767AE13D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5A754-D686-4E7A-8FCB-BDFA65E93722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4B53D-D3EC-4DF8-B543-4B0351A35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3225" y="914400"/>
            <a:ext cx="2173288" cy="5718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914400"/>
            <a:ext cx="6372225" cy="5718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8940A-B0C1-43E0-A2A9-80E643E4F02E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879F0-F3DF-4BC1-A592-197A2CD02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490C-9DCA-47F8-8B85-1A7228E5FC0C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410EC-DBB5-4163-BE72-860BD9D33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88415-89CC-4C67-9D85-B981BFC17A5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C547-889C-4657-8B2C-22AC9EDA4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AF234-7A01-4B07-8B78-AAD66704B134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085CB-B212-4DF3-96B9-2F401BA23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75FEC-DB90-40FE-A02E-055D4CD97E42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0AAFF-B920-43C6-A26F-62FCFA7B6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5375A-FF68-4ED8-802D-8B027667E338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B84E8-9C99-4DAF-9362-DAA66126A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526E-E028-47B9-A3B8-3F30BC6081BD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E79F4-7AE9-4F85-A1E5-E39DF1DAC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1B20D-5337-4EC6-803C-EE15B1728BAF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8F506-FCD4-47EF-833F-CBAECC439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90D29-5275-45BB-B1C0-8787A0F9842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3948C-0556-42BE-9C80-9BDE39522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DD06B-3F26-4CD8-8DF2-80AB9DCED6DD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4428-4B80-4F5F-9EC8-127F70744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BDAB8-B127-4C2B-BD53-7449CC2B4F3C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48C57-F25B-4263-9965-284515DCA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4E2A2-CB0E-4F41-8492-CF906A658383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6A9E9-D7D0-4E8F-A6F9-D081B486C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600200"/>
            <a:ext cx="2174875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00200"/>
            <a:ext cx="6372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882DB-84AC-4E73-A62B-82E4BE4FDFDB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4DE30-F085-4AAF-8615-860D7EAC7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53B72-C958-43DC-BEAC-E1F26D66FC1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AF3E7-3414-4C0F-B0B6-426F3F9F8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263"/>
            <a:ext cx="4271963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719263"/>
            <a:ext cx="427355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4EB51-7ED9-43DD-9F34-29B69E0653D6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FFE4E-571B-471C-BDF9-A018B9F85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0C644-A506-4414-9F54-5E80363CE98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864F9-BC23-4F08-B523-4C62A669A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F96EB-564C-424B-BEF4-213D37D57344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E9C36-55F1-4EA8-88EF-2F405ED98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E619C-F661-42F3-86A9-8A2335EEB46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16027-DD52-4D01-A6EA-0913F2A99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5377C-8E7C-416B-A878-4DCB1A09ADCD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1BC22-B965-48CA-84C7-7205C0CF9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A8211-D85B-4982-A467-8853090A4150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8F11-4D0D-4F62-A116-5E602047C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8697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19263"/>
            <a:ext cx="86979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850FE24D-8156-4032-9FA9-AEA62F00B47B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79344DD-D59F-4367-9AEB-BE478771E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4800600"/>
            <a:ext cx="869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323FA803-F35D-4173-9873-93024DE9E2C2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FFA253AD-EA6B-47B3-9062-14B7FCEE2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800">
          <a:solidFill>
            <a:srgbClr val="4D4D4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2400">
          <a:solidFill>
            <a:srgbClr val="4D4D4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000">
          <a:solidFill>
            <a:srgbClr val="4D4D4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jQuery &amp; AIR</a:t>
            </a:r>
          </a:p>
          <a:p>
            <a:r>
              <a:rPr lang="en-US" sz="2800" b="1">
                <a:solidFill>
                  <a:srgbClr val="C51C70"/>
                </a:solidFill>
              </a:rPr>
              <a:t>Desktop Development for the Front End Designer</a:t>
            </a:r>
          </a:p>
          <a:p>
            <a:r>
              <a:rPr lang="en-US" sz="1600" b="1"/>
              <a:t>Andy Matthews</a:t>
            </a:r>
          </a:p>
          <a:p>
            <a:r>
              <a:rPr lang="en-US" sz="1600" b="1"/>
              <a:t>www.andymatthews.net</a:t>
            </a:r>
          </a:p>
          <a:p>
            <a:r>
              <a:rPr lang="en-US" sz="1600" b="1"/>
              <a:t>Twitter: commadelimited</a:t>
            </a:r>
          </a:p>
          <a:p>
            <a:r>
              <a:rPr lang="en-US" sz="1600" b="1"/>
              <a:t>AIM: mydognacho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jQuery, a deeper dive</a:t>
            </a:r>
          </a:p>
          <a:p>
            <a:r>
              <a:rPr lang="en-US" sz="2800" b="1">
                <a:solidFill>
                  <a:srgbClr val="C51C70"/>
                </a:solidFill>
              </a:rPr>
              <a:t>* extra stuff at the end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How does jQuery work?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At its most basic jQuery provides a way to interact with elements on an HTML page.</a:t>
            </a:r>
          </a:p>
        </p:txBody>
      </p:sp>
      <p:pic>
        <p:nvPicPr>
          <p:cNvPr id="37890" name="Picture 4" descr="logo_jquery_215x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525" y="1676400"/>
            <a:ext cx="20478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element selector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'body'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'background'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'lightblue'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ID and class selectors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attr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'THIS is my 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'.title'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the above two selectors in one chain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attr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'THIS is my 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children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'.title'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searching for empty nodes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'b:empty'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'baby'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hide content when page loads, add a border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hide</a:t>
            </a:r>
            <a:r>
              <a:rPr lang="en-US" sz="1600">
                <a:solidFill>
                  <a:srgbClr val="5C5C5C"/>
                </a:solidFill>
              </a:rPr>
              <a:t>().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'1px solid black'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</p:txBody>
      </p:sp>
      <p:sp>
        <p:nvSpPr>
          <p:cNvPr id="3891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Selectors - without them jQuery is useless.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mouseover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'b:empty'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'baby'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bind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'mouseover'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alert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'who you calling baby?'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});</a:t>
            </a:r>
            <a:r>
              <a:rPr lang="en-US" sz="1600">
                <a:solidFill>
                  <a:schemeClr val="bg1"/>
                </a:solidFill>
              </a:rPr>
              <a:t> </a:t>
            </a: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toggles between states using the click event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input[value=add a border]'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toggle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'#navigation, b'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'2px solid purple'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trigger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800040"/>
                </a:solidFill>
              </a:rPr>
              <a:t>true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'#navigation, b'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'none'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trigger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800040"/>
                </a:solidFill>
              </a:rPr>
              <a:t>false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create custom event listener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bind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data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	var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status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data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?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"I've got a border now"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"Aww, where'd my border go?"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alert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status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3993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Events – without them apps would be boring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do lots of jQuery magic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input[value=psst wanna see something?]'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toggle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open the div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slideDown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input[value=make it bigger]'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fadeIn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click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animate</a:t>
            </a:r>
            <a:r>
              <a:rPr lang="en-US" sz="1600">
                <a:solidFill>
                  <a:srgbClr val="5C5C5C"/>
                </a:solidFill>
              </a:rPr>
              <a:t>({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fontSize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"2em"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	},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4080"/>
                </a:solidFill>
              </a:rPr>
              <a:t>750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})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animate</a:t>
            </a:r>
            <a:r>
              <a:rPr lang="en-US" sz="1600">
                <a:solidFill>
                  <a:srgbClr val="5C5C5C"/>
                </a:solidFill>
              </a:rPr>
              <a:t>({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fontSize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"1em"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4080"/>
                </a:solidFill>
              </a:rPr>
              <a:t>750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this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slideUp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input[value=make it bigger]'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fadeOut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4096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Effects – animation ain't just for Flash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Let’s look at some code</a:t>
            </a:r>
            <a:br>
              <a:rPr lang="en-US" sz="3400" smtClean="0"/>
            </a:br>
            <a:r>
              <a:rPr lang="en-US" sz="1200" smtClean="0"/>
              <a:t>presentation/CFO-jQuery-walkthrough.html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Any questions?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AIR &amp; data management</a:t>
            </a:r>
          </a:p>
          <a:p>
            <a:r>
              <a:rPr lang="en-US" sz="2800" b="1">
                <a:solidFill>
                  <a:srgbClr val="C51C70"/>
                </a:solidFill>
              </a:rPr>
              <a:t>*extra stuff at the end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ontent Placeholder 2"/>
          <p:cNvSpPr>
            <a:spLocks noGrp="1"/>
          </p:cNvSpPr>
          <p:nvPr>
            <p:ph idx="4294967295"/>
          </p:nvPr>
        </p:nvSpPr>
        <p:spPr>
          <a:xfrm>
            <a:off x="228600" y="27432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Local storage: AIR allows developers to store data locally. This data can be images, SQLite databases, text files (encrypted, and unencrypted), and more.</a:t>
            </a:r>
          </a:p>
        </p:txBody>
      </p:sp>
      <p:pic>
        <p:nvPicPr>
          <p:cNvPr id="45058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1176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very simple, with a few lines of code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b="1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FileStream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determines where the file is stored, and opens a reference to THIS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settingsFS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applicationStorageDirectory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resolvePath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'settings.txt'</a:t>
            </a:r>
            <a:r>
              <a:rPr lang="en-US">
                <a:solidFill>
                  <a:srgbClr val="5C5C5C"/>
                </a:solidFill>
              </a:rPr>
              <a:t>);</a:t>
            </a:r>
          </a:p>
        </p:txBody>
      </p:sp>
      <p:sp>
        <p:nvSpPr>
          <p:cNvPr id="4608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File system 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This presentation can be downloaded from my website, along with all sample files</a:t>
            </a:r>
          </a:p>
          <a:p>
            <a:pPr algn="ctr" eaLnBrk="1" hangingPunct="1">
              <a:buFontTx/>
              <a:buNone/>
            </a:pPr>
            <a:r>
              <a:rPr lang="en-US" sz="1300" smtClean="0"/>
              <a:t>http://andymatthews.net/downloads/presentations/jQuery-&amp;-AIR-Desktop-Dev-for-the-Front-End-Designer.zip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create object to be written to the file system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{};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'color'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'blue'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'shape'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'circle'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open the file for writing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open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settingsFS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FileMode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WRITE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write to the contents of the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writeObject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close the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close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</p:txBody>
      </p:sp>
      <p:sp>
        <p:nvSpPr>
          <p:cNvPr id="4710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Writing to the file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reads preferences info from the OS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{};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open the file for reading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open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settingsFS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FileMode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READ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store the contents of the file into a local variable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readObject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close the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close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</p:txBody>
      </p:sp>
      <p:sp>
        <p:nvSpPr>
          <p:cNvPr id="4813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Reading from the file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Let’s look at some code</a:t>
            </a:r>
            <a:br>
              <a:rPr lang="en-US" sz="3400" smtClean="0"/>
            </a:br>
            <a:r>
              <a:rPr lang="en-US" sz="1200" smtClean="0"/>
              <a:t>View CFO-FileSystem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b="1">
                <a:solidFill>
                  <a:srgbClr val="000000"/>
                </a:solidFill>
              </a:rPr>
              <a:t>Connecting</a:t>
            </a:r>
            <a:endParaRPr lang="en-US" b="1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dbFile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applicationStorageDirectory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resolvePath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'Shrinkadoo.sqlite'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SQLConnection</a:t>
            </a:r>
            <a:r>
              <a:rPr lang="en-US">
                <a:solidFill>
                  <a:srgbClr val="5C5C5C"/>
                </a:solidFill>
              </a:rPr>
              <a:t>();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C0"/>
                </a:solidFill>
              </a:rPr>
              <a:t>try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db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open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dbFile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catch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)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'error opening db file'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"DB error:"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message</a:t>
            </a:r>
            <a:r>
              <a:rPr lang="en-US">
                <a:solidFill>
                  <a:srgbClr val="5C5C5C"/>
                </a:solidFill>
              </a:rPr>
              <a:t>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"Details:"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details</a:t>
            </a:r>
            <a:r>
              <a:rPr lang="en-US">
                <a:solidFill>
                  <a:srgbClr val="5C5C5C"/>
                </a:solidFill>
              </a:rPr>
              <a:t>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</a:t>
            </a:r>
          </a:p>
        </p:txBody>
      </p:sp>
      <p:sp>
        <p:nvSpPr>
          <p:cNvPr id="5017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SQLite databases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b="1">
                <a:solidFill>
                  <a:srgbClr val="000000"/>
                </a:solidFill>
              </a:rPr>
              <a:t>Reading</a:t>
            </a:r>
            <a:endParaRPr lang="en-US" b="1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{</a:t>
            </a:r>
            <a:r>
              <a:rPr lang="en-US">
                <a:solidFill>
                  <a:srgbClr val="000000"/>
                </a:solidFill>
              </a:rPr>
              <a:t>connect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block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from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previous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slide</a:t>
            </a:r>
            <a:r>
              <a:rPr lang="en-US">
                <a:solidFill>
                  <a:srgbClr val="5C5C5C"/>
                </a:solidFill>
              </a:rPr>
              <a:t>}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SQLStatement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sqlConnection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text</a:t>
            </a:r>
            <a:r>
              <a:rPr lang="en-US">
                <a:solidFill>
                  <a:schemeClr val="bg1"/>
                </a:solidFill>
              </a:rPr>
              <a:t> 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"SELECT ts, service, shorturl, longurl FROM urls ORDER BY id DESC LIMIT 0 ,10"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execute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results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getResult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</p:txBody>
      </p:sp>
      <p:sp>
        <p:nvSpPr>
          <p:cNvPr id="5120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SQLite databases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b="1">
                <a:solidFill>
                  <a:srgbClr val="000000"/>
                </a:solidFill>
              </a:rPr>
              <a:t>Writing</a:t>
            </a:r>
            <a:endParaRPr lang="en-US" b="1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 u="sng">
                <a:solidFill>
                  <a:srgbClr val="000000"/>
                </a:solidFill>
              </a:rPr>
              <a:t>SQLStatement</a:t>
            </a:r>
            <a:r>
              <a:rPr lang="en-US">
                <a:solidFill>
                  <a:srgbClr val="5C5C5C"/>
                </a:solidFill>
              </a:rPr>
              <a:t>();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sqlConnection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</a:t>
            </a:r>
            <a:r>
              <a:rPr lang="en-US">
                <a:solidFill>
                  <a:srgbClr val="5C5C5C"/>
                </a:solidFill>
              </a:rPr>
              <a:t>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text</a:t>
            </a:r>
            <a:r>
              <a:rPr lang="en-US">
                <a:solidFill>
                  <a:schemeClr val="bg1"/>
                </a:solidFill>
              </a:rPr>
              <a:t> 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"INSERT INTO urls (service,longurl,shorturl) VALUES (:service, :longurl, :shorturl)"</a:t>
            </a:r>
            <a:r>
              <a:rPr lang="en-US">
                <a:solidFill>
                  <a:srgbClr val="5C5C5C"/>
                </a:solidFill>
              </a:rPr>
              <a:t>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parameters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':service'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data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'service'</a:t>
            </a:r>
            <a:r>
              <a:rPr lang="en-US">
                <a:solidFill>
                  <a:srgbClr val="5C5C5C"/>
                </a:solidFill>
              </a:rPr>
              <a:t>];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parameters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':shorturl'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data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'shorturl'</a:t>
            </a:r>
            <a:r>
              <a:rPr lang="en-US">
                <a:solidFill>
                  <a:srgbClr val="5C5C5C"/>
                </a:solidFill>
              </a:rPr>
              <a:t>];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parameters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':longurl'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data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'url'</a:t>
            </a:r>
            <a:r>
              <a:rPr lang="en-US">
                <a:solidFill>
                  <a:srgbClr val="5C5C5C"/>
                </a:solidFill>
              </a:rPr>
              <a:t>];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rgbClr val="0000C0"/>
              </a:solidFill>
            </a:endParaRPr>
          </a:p>
          <a:p>
            <a:pPr marL="342900" indent="-342900"/>
            <a:endParaRPr lang="en-US">
              <a:solidFill>
                <a:srgbClr val="0000C0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execute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</p:txBody>
      </p:sp>
      <p:sp>
        <p:nvSpPr>
          <p:cNvPr id="5222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SQLite databases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/>
          </p:cNvSpPr>
          <p:nvPr/>
        </p:nvSpPr>
        <p:spPr bwMode="auto">
          <a:xfrm>
            <a:off x="457200" y="3200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400" b="1">
                <a:solidFill>
                  <a:srgbClr val="C51C70"/>
                </a:solidFill>
              </a:rPr>
              <a:t>Let’s look at some code</a:t>
            </a:r>
            <a:r>
              <a:rPr lang="en-US" sz="3400">
                <a:solidFill>
                  <a:srgbClr val="C51C70"/>
                </a:solidFill>
              </a:rPr>
              <a:t/>
            </a:r>
            <a:br>
              <a:rPr lang="en-US" sz="3400">
                <a:solidFill>
                  <a:srgbClr val="C51C70"/>
                </a:solidFill>
              </a:rPr>
            </a:br>
            <a:r>
              <a:rPr lang="en-US" sz="1200">
                <a:solidFill>
                  <a:srgbClr val="C51C70"/>
                </a:solidFill>
              </a:rPr>
              <a:t>View CFO-SQLite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jQuery's get method, quick, easy, high level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$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get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</a:t>
            </a:r>
            <a:r>
              <a:rPr lang="en-US">
                <a:solidFill>
                  <a:srgbClr val="FF0066"/>
                </a:solidFill>
              </a:rPr>
              <a:t>http://localhost/CFO-RemoteAccess.cfc</a:t>
            </a:r>
            <a:r>
              <a:rPr lang="en-US">
                <a:solidFill>
                  <a:srgbClr val="FF0080"/>
                </a:solidFill>
              </a:rPr>
              <a:t>'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</a:t>
            </a:r>
            <a:endParaRPr lang="en-US">
              <a:solidFill>
                <a:schemeClr val="bg1"/>
              </a:solidFill>
            </a:endParaRP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method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rgbClr val="FF0080"/>
                </a:solidFill>
              </a:rPr>
              <a:t>'getAllServices'</a:t>
            </a:r>
            <a:r>
              <a:rPr lang="en-US">
                <a:solidFill>
                  <a:srgbClr val="5C5C5C"/>
                </a:solidFill>
              </a:rPr>
              <a:t>,</a:t>
            </a:r>
            <a:endParaRPr lang="en-US">
              <a:solidFill>
                <a:schemeClr val="bg1"/>
              </a:solidFill>
            </a:endParaRP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returnFormat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rgbClr val="FF0080"/>
                </a:solidFill>
              </a:rPr>
              <a:t>'JSON'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},</a:t>
            </a:r>
            <a:r>
              <a:rPr lang="en-US" b="1">
                <a:solidFill>
                  <a:srgbClr val="0000C0"/>
                </a:solidFill>
              </a:rPr>
              <a:t>function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data</a:t>
            </a:r>
            <a:r>
              <a:rPr lang="en-US">
                <a:solidFill>
                  <a:srgbClr val="5C5C5C"/>
                </a:solidFill>
              </a:rPr>
              <a:t>){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alert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data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5427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Remote Access: jQuery GET calls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jQuery's low level AJAX method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$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ajax</a:t>
            </a:r>
            <a:r>
              <a:rPr lang="en-US">
                <a:solidFill>
                  <a:srgbClr val="5C5C5C"/>
                </a:solidFill>
              </a:rPr>
              <a:t>({</a:t>
            </a:r>
            <a:endParaRPr lang="en-US">
              <a:solidFill>
                <a:schemeClr val="bg1"/>
              </a:solidFill>
            </a:endParaRP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url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66"/>
                </a:solidFill>
              </a:rPr>
              <a:t>'http://localhost/CFO-RemoteAccess.cfc’,</a:t>
            </a: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data: {</a:t>
            </a:r>
            <a:endParaRPr lang="en-US">
              <a:solidFill>
                <a:srgbClr val="FF0000"/>
              </a:solidFill>
            </a:endParaRPr>
          </a:p>
          <a:p>
            <a:pPr marL="742950" lvl="1" indent="-285750"/>
            <a:r>
              <a:rPr lang="en-US">
                <a:solidFill>
                  <a:srgbClr val="FF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method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rgbClr val="FF0080"/>
                </a:solidFill>
              </a:rPr>
              <a:t>'getAllServices'</a:t>
            </a:r>
            <a:r>
              <a:rPr lang="en-US">
                <a:solidFill>
                  <a:srgbClr val="5C5C5C"/>
                </a:solidFill>
              </a:rPr>
              <a:t>,</a:t>
            </a:r>
            <a:endParaRPr lang="en-US">
              <a:solidFill>
                <a:schemeClr val="bg1"/>
              </a:solidFill>
            </a:endParaRPr>
          </a:p>
          <a:p>
            <a:pPr marL="742950" lvl="1" indent="-285750"/>
            <a:r>
              <a:rPr lang="en-US">
                <a:solidFill>
                  <a:srgbClr val="FF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returnFormat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rgbClr val="FF0080"/>
                </a:solidFill>
              </a:rPr>
              <a:t>‘JSON'</a:t>
            </a:r>
            <a:endParaRPr lang="en-US">
              <a:solidFill>
                <a:srgbClr val="FF0000"/>
              </a:solidFill>
            </a:endParaRP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},</a:t>
            </a: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success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successHandlerFunction</a:t>
            </a:r>
            <a:r>
              <a:rPr lang="en-US">
                <a:solidFill>
                  <a:srgbClr val="5C5C5C"/>
                </a:solidFill>
              </a:rPr>
              <a:t>,</a:t>
            </a:r>
            <a:endParaRPr lang="en-US">
              <a:solidFill>
                <a:schemeClr val="bg1"/>
              </a:solidFill>
            </a:endParaRPr>
          </a:p>
          <a:p>
            <a:pPr marL="742950" lvl="1" indent="-285750"/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: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errorHandlerFunction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5529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Remote Access: jQuery AJAX calls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new request object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URLReq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b="1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URLRequest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</a:t>
            </a:r>
            <a:r>
              <a:rPr lang="en-US">
                <a:solidFill>
                  <a:srgbClr val="FF0066"/>
                </a:solidFill>
              </a:rPr>
              <a:t>http://localhost/CFO-RemoteAccess.cfc</a:t>
            </a:r>
            <a:r>
              <a:rPr lang="en-US">
                <a:solidFill>
                  <a:srgbClr val="FF0080"/>
                </a:solidFill>
              </a:rPr>
              <a:t>'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new loader object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loader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b="1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URLLoader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event handler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loader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addEventListener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Event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COMPLETE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completeHandler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fire off the request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loader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load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URLReq</a:t>
            </a:r>
            <a:r>
              <a:rPr lang="en-US">
                <a:solidFill>
                  <a:srgbClr val="5C5C5C"/>
                </a:solidFill>
              </a:rPr>
              <a:t>);</a:t>
            </a:r>
          </a:p>
        </p:txBody>
      </p:sp>
      <p:sp>
        <p:nvSpPr>
          <p:cNvPr id="5632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Remote Access: AIR URLLoader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About Me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2"/>
          <p:cNvSpPr>
            <a:spLocks/>
          </p:cNvSpPr>
          <p:nvPr/>
        </p:nvSpPr>
        <p:spPr bwMode="auto">
          <a:xfrm>
            <a:off x="228600" y="1600200"/>
            <a:ext cx="42291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/>
              <a:t>jQuery AJAX calls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Pros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/>
              <a:t>Quick and easy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Cons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/>
              <a:t>Not as "programmy" as URLLoader, other developers might laugh</a:t>
            </a:r>
          </a:p>
          <a:p>
            <a:pPr marL="342900" indent="-342900">
              <a:spcBef>
                <a:spcPct val="20000"/>
              </a:spcBef>
            </a:pPr>
            <a:endParaRPr lang="en-US" sz="2400" b="1"/>
          </a:p>
          <a:p>
            <a:pPr marL="342900" indent="-342900"/>
            <a:endParaRPr lang="en-US">
              <a:solidFill>
                <a:srgbClr val="5C5C5C"/>
              </a:solidFill>
            </a:endParaRPr>
          </a:p>
        </p:txBody>
      </p:sp>
      <p:sp>
        <p:nvSpPr>
          <p:cNvPr id="5734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jQuery AJAX calls vs URLRequest</a:t>
            </a:r>
          </a:p>
        </p:txBody>
      </p:sp>
      <p:sp>
        <p:nvSpPr>
          <p:cNvPr id="57347" name="Content Placeholder 2"/>
          <p:cNvSpPr>
            <a:spLocks/>
          </p:cNvSpPr>
          <p:nvPr/>
        </p:nvSpPr>
        <p:spPr bwMode="auto">
          <a:xfrm>
            <a:off x="4676775" y="1590675"/>
            <a:ext cx="42291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/>
              <a:t>URLLoader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Pros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/>
              <a:t>Built in, no need for additional library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Cons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/>
              <a:t>more code, maybe not as intuitive?</a:t>
            </a:r>
          </a:p>
          <a:p>
            <a:pPr marL="342900" indent="-342900">
              <a:spcBef>
                <a:spcPct val="20000"/>
              </a:spcBef>
            </a:pPr>
            <a:endParaRPr 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Let’s look at some code</a:t>
            </a:r>
            <a:br>
              <a:rPr lang="en-US" sz="3400" smtClean="0"/>
            </a:br>
            <a:r>
              <a:rPr lang="en-US" sz="1200" smtClean="0"/>
              <a:t>View CFO-RemoteAccess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Any questions?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Your new desktop app</a:t>
            </a:r>
          </a:p>
          <a:p>
            <a:r>
              <a:rPr lang="en-US" sz="4400" b="1">
                <a:solidFill>
                  <a:srgbClr val="C51C70"/>
                </a:solidFill>
              </a:rPr>
              <a:t>Your mother would be so proud</a:t>
            </a:r>
          </a:p>
          <a:p>
            <a:r>
              <a:rPr lang="en-US" sz="2800" b="1">
                <a:solidFill>
                  <a:srgbClr val="C51C70"/>
                </a:solidFill>
              </a:rPr>
              <a:t>* extra stuff at the end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>
          <a:xfrm>
            <a:off x="457200" y="32004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sz="3400" smtClean="0"/>
              <a:t>Let’s create our first AIR app, a photo slideshow viewer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When your app is ready to be released, even as a beta, it's time to begin looking at packaging options. Aptana makes it very easy for us, with it's handy "build" button.</a:t>
            </a:r>
          </a:p>
        </p:txBody>
      </p:sp>
      <p:pic>
        <p:nvPicPr>
          <p:cNvPr id="62466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8382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200"/>
              <a:t>Certificates</a:t>
            </a:r>
          </a:p>
          <a:p>
            <a:pPr marL="342900" indent="-342900">
              <a:buFontTx/>
              <a:buChar char="•"/>
            </a:pPr>
            <a:r>
              <a:rPr lang="en-US" sz="2200"/>
              <a:t>Step by step</a:t>
            </a:r>
          </a:p>
          <a:p>
            <a:pPr marL="342900" indent="-342900">
              <a:buFontTx/>
              <a:buChar char="•"/>
            </a:pPr>
            <a:r>
              <a:rPr lang="en-US" sz="2200"/>
              <a:t>Badge installs</a:t>
            </a:r>
          </a:p>
        </p:txBody>
      </p:sp>
      <p:sp>
        <p:nvSpPr>
          <p:cNvPr id="6349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Packaging your app: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/>
          </p:cNvSpPr>
          <p:nvPr/>
        </p:nvSpPr>
        <p:spPr bwMode="auto">
          <a:xfrm>
            <a:off x="457200" y="2133600"/>
            <a:ext cx="822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/>
              <a:t>Final questions?</a:t>
            </a:r>
            <a:br>
              <a:rPr lang="en-US" sz="4000"/>
            </a:br>
            <a:r>
              <a:rPr lang="en-US" sz="4000"/>
              <a:t>Comments?</a:t>
            </a:r>
            <a:br>
              <a:rPr lang="en-US" sz="4000"/>
            </a:br>
            <a:r>
              <a:rPr lang="en-US" sz="4000"/>
              <a:t>Snide remarks?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200"/>
              <a:t>jQuery, AIR, and Webkit history</a:t>
            </a:r>
          </a:p>
          <a:p>
            <a:pPr marL="342900" indent="-342900">
              <a:buFontTx/>
              <a:buChar char="•"/>
            </a:pPr>
            <a:r>
              <a:rPr lang="en-US" sz="2200"/>
              <a:t>AIR IDE roundup</a:t>
            </a:r>
          </a:p>
          <a:p>
            <a:pPr marL="342900" indent="-342900">
              <a:buFontTx/>
              <a:buChar char="•"/>
            </a:pPr>
            <a:r>
              <a:rPr lang="en-US" sz="2200"/>
              <a:t>Packaging &amp; deployment</a:t>
            </a:r>
          </a:p>
          <a:p>
            <a:pPr marL="342900" indent="-342900">
              <a:buFontTx/>
              <a:buChar char="•"/>
            </a:pPr>
            <a:r>
              <a:rPr lang="en-US" sz="2200"/>
              <a:t>Links of interest</a:t>
            </a:r>
          </a:p>
        </p:txBody>
      </p:sp>
      <p:sp>
        <p:nvSpPr>
          <p:cNvPr id="6553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Addendums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WebKit is an open source web content engine, originally developed for the Konqueror browser, now used by Apple's Safari, Mail, Dashboard and other applications.</a:t>
            </a:r>
          </a:p>
          <a:p>
            <a:pPr algn="r" eaLnBrk="1" hangingPunct="1">
              <a:buFontTx/>
              <a:buNone/>
            </a:pPr>
            <a:r>
              <a:rPr lang="en-US" sz="1600" smtClean="0"/>
              <a:t>http://ascherconsulting.com/what/is/webkit/</a:t>
            </a:r>
          </a:p>
        </p:txBody>
      </p:sp>
      <p:pic>
        <p:nvPicPr>
          <p:cNvPr id="66562" name="Picture 6" descr="webk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914400"/>
            <a:ext cx="1828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51C70"/>
              </a:buClr>
            </a:pPr>
            <a:r>
              <a:rPr lang="en-US" sz="2600" smtClean="0"/>
              <a:t>I'm a Senior Web Developer for Dealerskins, Inc.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maintain a recipe website, CoopCookbook.com.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I'm the author of several open source ColdFusion libraries: PicasaCFC, and ShrinkURL.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have an AIR Application called Shrinkadoo in Adobe’s AIR marketplace.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blog at andyMatthews.net about jQuery, JavaScript, ColdFusion, AIR, and Flex.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live in Nashville, TN with my wife, two children, and two dogs.</a:t>
            </a:r>
          </a:p>
        </p:txBody>
      </p:sp>
      <p:sp>
        <p:nvSpPr>
          <p:cNvPr id="3072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Andy Matthews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200"/>
              <a:t>First created in 2002</a:t>
            </a:r>
          </a:p>
          <a:p>
            <a:pPr marL="342900" indent="-342900">
              <a:buFontTx/>
              <a:buChar char="•"/>
            </a:pPr>
            <a:r>
              <a:rPr lang="en-US" sz="2200"/>
              <a:t>Originally a fork of KDE's HTML layout engine kHTML</a:t>
            </a:r>
          </a:p>
          <a:p>
            <a:pPr marL="342900" indent="-342900">
              <a:buFontTx/>
              <a:buChar char="•"/>
            </a:pPr>
            <a:r>
              <a:rPr lang="en-US" sz="2200"/>
              <a:t>Currently used as rendering engine in: Safari (Mac &amp; PC), iPhone, Shiira, Arora, Sunrise, OmniWeb, iCab, Epiphany and Google's Chrome browser</a:t>
            </a:r>
            <a:br>
              <a:rPr lang="en-US" sz="2200"/>
            </a:br>
            <a:r>
              <a:rPr lang="en-US" sz="2200"/>
              <a:t/>
            </a:r>
            <a:br>
              <a:rPr lang="en-US" sz="2200"/>
            </a:br>
            <a:r>
              <a:rPr lang="en-US" sz="2200"/>
              <a:t>http://en.wikipedia.org/wiki/WebKit</a:t>
            </a:r>
          </a:p>
        </p:txBody>
      </p:sp>
      <p:sp>
        <p:nvSpPr>
          <p:cNvPr id="6758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A brief 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200"/>
              <a:t>Allows us to use advanced selectors not currently supported in other browsers</a:t>
            </a:r>
          </a:p>
          <a:p>
            <a:pPr marL="342900" indent="-342900">
              <a:buFontTx/>
              <a:buChar char="•"/>
            </a:pPr>
            <a:r>
              <a:rPr lang="en-US" sz="2200"/>
              <a:t>Includes CSS-3 level support</a:t>
            </a:r>
          </a:p>
          <a:p>
            <a:pPr marL="342900" indent="-342900">
              <a:buFontTx/>
              <a:buChar char="•"/>
            </a:pPr>
            <a:r>
              <a:rPr lang="en-US" sz="2200"/>
              <a:t>Fast JavaScript execution ala Squirrelfish</a:t>
            </a:r>
          </a:p>
          <a:p>
            <a:pPr marL="342900" indent="-342900">
              <a:buFontTx/>
              <a:buChar char="•"/>
            </a:pPr>
            <a:r>
              <a:rPr lang="en-US" sz="2200"/>
              <a:t>Quick to test basic interface changes directly in the browser rather than rebuilding app each time</a:t>
            </a:r>
          </a:p>
        </p:txBody>
      </p:sp>
      <p:sp>
        <p:nvSpPr>
          <p:cNvPr id="6861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Benefits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200"/>
              <a:t>Not everyone knows Flex or Flash</a:t>
            </a:r>
          </a:p>
          <a:p>
            <a:pPr marL="342900" indent="-342900">
              <a:buFontTx/>
              <a:buChar char="•"/>
            </a:pPr>
            <a:r>
              <a:rPr lang="en-US" sz="2200"/>
              <a:t>HTML knowledge at varying levels is ubiquitous</a:t>
            </a:r>
          </a:p>
          <a:p>
            <a:pPr marL="342900" indent="-342900">
              <a:buFontTx/>
              <a:buChar char="•"/>
            </a:pPr>
            <a:r>
              <a:rPr lang="en-US" sz="2200"/>
              <a:t>To develop in HTML / Javascript, all you need is a text editor and a browser.</a:t>
            </a:r>
          </a:p>
          <a:p>
            <a:pPr marL="342900" indent="-342900">
              <a:buFontTx/>
              <a:buChar char="•"/>
            </a:pPr>
            <a:r>
              <a:rPr lang="en-US" sz="2200"/>
              <a:t>Availability of high quality free software, such as the Aptana Eclipse plugin, for HTML / JavaScript development makes it a good choice.</a:t>
            </a:r>
          </a:p>
          <a:p>
            <a:pPr marL="342900" indent="-342900">
              <a:buFontTx/>
              <a:buChar char="•"/>
            </a:pPr>
            <a:r>
              <a:rPr lang="en-US" sz="2200"/>
              <a:t>Most importantly, transfer of skillset means smooth transition to AIR development.</a:t>
            </a:r>
          </a:p>
        </p:txBody>
      </p:sp>
      <p:sp>
        <p:nvSpPr>
          <p:cNvPr id="6963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Why choose jQuery and AIR over Flex or Flash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ctrTitle" idx="4294967295"/>
          </p:nvPr>
        </p:nvSpPr>
        <p:spPr>
          <a:xfrm>
            <a:off x="2286000" y="1981200"/>
            <a:ext cx="6400800" cy="2990850"/>
          </a:xfrm>
        </p:spPr>
        <p:txBody>
          <a:bodyPr anchor="b"/>
          <a:lstStyle/>
          <a:p>
            <a:pPr eaLnBrk="1" hangingPunct="1"/>
            <a:r>
              <a:rPr lang="en-US" smtClean="0"/>
              <a:t>AIR IDE roundup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Content Placeholder 2"/>
          <p:cNvSpPr>
            <a:spLocks/>
          </p:cNvSpPr>
          <p:nvPr/>
        </p:nvSpPr>
        <p:spPr bwMode="auto">
          <a:xfrm>
            <a:off x="228600" y="1600200"/>
            <a:ext cx="42291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/>
              <a:t>Eclipse  / Aptana Studio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Pros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Free / open source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Widely used, help and hints freely available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Includes free plugins and wizards to develop AIR apps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Cons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•"/>
            </a:pPr>
            <a:r>
              <a:rPr lang="en-US"/>
              <a:t>No included support, can be hard to find "right" answers</a:t>
            </a:r>
          </a:p>
        </p:txBody>
      </p:sp>
      <p:sp>
        <p:nvSpPr>
          <p:cNvPr id="7168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Head to head comparison</a:t>
            </a:r>
          </a:p>
        </p:txBody>
      </p:sp>
      <p:sp>
        <p:nvSpPr>
          <p:cNvPr id="71683" name="Content Placeholder 2"/>
          <p:cNvSpPr>
            <a:spLocks/>
          </p:cNvSpPr>
          <p:nvPr/>
        </p:nvSpPr>
        <p:spPr bwMode="auto">
          <a:xfrm>
            <a:off x="4676775" y="1590675"/>
            <a:ext cx="42291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/>
              <a:t>Dreamweaver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/>
              <a:t>Pros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/>
              <a:t>Many people already have DW, use the tools you know.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/>
              <a:t>Interface is consistent with other Adobe apps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/>
              <a:t>Built in collaboration with Fireworks and Photoshop. Makes roundtrips between design and development easier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/>
              <a:t>Cons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/>
              <a:t>License fee</a:t>
            </a:r>
          </a:p>
          <a:p>
            <a:pPr marL="342900" indent="-342900">
              <a:spcBef>
                <a:spcPct val="20000"/>
              </a:spcBef>
            </a:pPr>
            <a:endParaRPr lang="en-US" sz="1600"/>
          </a:p>
          <a:p>
            <a:pPr marL="342900" indent="-342900">
              <a:spcBef>
                <a:spcPct val="20000"/>
              </a:spcBef>
            </a:pPr>
            <a:endParaRPr 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r>
              <a:rPr lang="en-US"/>
              <a:t>Open app.xml, set the current version in the version node:</a:t>
            </a:r>
          </a:p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endParaRPr lang="en-US"/>
          </a:p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r>
              <a:rPr lang="en-US"/>
              <a:t>	&lt;version&gt;0.4.5&lt;/version&gt;</a:t>
            </a:r>
          </a:p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r>
              <a:rPr lang="en-US"/>
              <a:t>	&lt;version&gt;125 alpha&lt;/version&gt;</a:t>
            </a:r>
          </a:p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r>
              <a:rPr lang="en-US"/>
              <a:t>	&lt;version&gt;version 23&lt;/version&gt;</a:t>
            </a:r>
          </a:p>
          <a:p>
            <a:pPr marL="342900" indent="-34290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None/>
            </a:pPr>
            <a:endParaRPr lang="en-US"/>
          </a:p>
          <a:p>
            <a:pPr marL="342900" indent="-342900"/>
            <a:endParaRPr lang="en-US" sz="2200"/>
          </a:p>
        </p:txBody>
      </p:sp>
      <p:sp>
        <p:nvSpPr>
          <p:cNvPr id="7270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Packaging your app: Versioning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/>
              <a:t>1) Open app.xml, set the version to some string: alpha 1, beta .87, 0.5.5, etc.</a:t>
            </a:r>
          </a:p>
          <a:p>
            <a:pPr marL="342900" indent="-342900"/>
            <a:r>
              <a:rPr lang="en-US" sz="1600"/>
              <a:t>2) Create a file named updateConfig.xml, fill it with these contents:</a:t>
            </a:r>
          </a:p>
          <a:p>
            <a:pPr marL="342900" indent="-342900"/>
            <a:r>
              <a:rPr lang="en-US" sz="1600"/>
              <a:t>	&lt;?xml version="1.0" encoding="utf-8"?&gt;</a:t>
            </a:r>
          </a:p>
          <a:p>
            <a:pPr marL="342900" indent="-342900"/>
            <a:r>
              <a:rPr lang="en-US" sz="1600"/>
              <a:t>	&lt;configuration xmlns="http://ns.adobe.com/air/framework/update/configuration/1.0"&gt;</a:t>
            </a:r>
          </a:p>
          <a:p>
            <a:pPr marL="342900" indent="-342900"/>
            <a:r>
              <a:rPr lang="en-US" sz="1600"/>
              <a:t>		&lt;url&gt;[URL to remote XML file]&lt;/url&gt;</a:t>
            </a:r>
          </a:p>
          <a:p>
            <a:pPr marL="342900" indent="-342900"/>
            <a:r>
              <a:rPr lang="en-US" sz="1600"/>
              <a:t>		&lt;delay&gt;1&lt;/delay&gt;</a:t>
            </a:r>
          </a:p>
          <a:p>
            <a:pPr marL="342900" indent="-342900"/>
            <a:r>
              <a:rPr lang="en-US" sz="1600"/>
              <a:t>		&lt;defaultUI&gt;</a:t>
            </a:r>
          </a:p>
          <a:p>
            <a:pPr marL="342900" indent="-342900"/>
            <a:r>
              <a:rPr lang="en-US" sz="1600"/>
              <a:t>			&lt;dialog name="checkForUpdate" visible="false" /&gt;</a:t>
            </a:r>
          </a:p>
          <a:p>
            <a:pPr marL="342900" indent="-342900"/>
            <a:r>
              <a:rPr lang="en-US" sz="1600"/>
              <a:t>			&lt;dialog name="downloadUpdate" visible="true" /&gt;</a:t>
            </a:r>
          </a:p>
          <a:p>
            <a:pPr marL="342900" indent="-342900"/>
            <a:r>
              <a:rPr lang="en-US" sz="1600"/>
              <a:t>			&lt;dialog name="downloadProgress" visible="true" /&gt;</a:t>
            </a:r>
          </a:p>
          <a:p>
            <a:pPr marL="342900" indent="-342900"/>
            <a:r>
              <a:rPr lang="en-US" sz="1600"/>
              <a:t>			&lt;dialog name="installUpdate" visible="true" /&gt;</a:t>
            </a:r>
          </a:p>
          <a:p>
            <a:pPr marL="342900" indent="-342900"/>
            <a:r>
              <a:rPr lang="en-US" sz="1600"/>
              <a:t>		&lt;/defaultUI&gt;</a:t>
            </a:r>
          </a:p>
          <a:p>
            <a:pPr marL="342900" indent="-342900"/>
            <a:r>
              <a:rPr lang="en-US" sz="1600"/>
              <a:t>	&lt;/configuration&gt;</a:t>
            </a:r>
          </a:p>
          <a:p>
            <a:pPr marL="342900" indent="-342900"/>
            <a:r>
              <a:rPr lang="en-US" sz="1600"/>
              <a:t>3) Create a second XML file, give it a name (update.xml?), place the following contents:</a:t>
            </a:r>
          </a:p>
          <a:p>
            <a:pPr marL="342900" indent="-342900"/>
            <a:r>
              <a:rPr lang="en-US" sz="1600"/>
              <a:t>	&lt;?xml version="1.0" encoding="utf-8"?&gt;</a:t>
            </a:r>
          </a:p>
          <a:p>
            <a:pPr marL="342900" indent="-342900"/>
            <a:r>
              <a:rPr lang="en-US" sz="1600"/>
              <a:t>	&lt;update xmlns="http://ns.adobe.com/air/framework/update/description/1.0"&gt;</a:t>
            </a:r>
          </a:p>
          <a:p>
            <a:pPr marL="342900" indent="-342900"/>
            <a:r>
              <a:rPr lang="en-US" sz="1600"/>
              <a:t>		&lt;version&gt;[exact same string as app.xml]&lt;/version&gt;</a:t>
            </a:r>
          </a:p>
          <a:p>
            <a:pPr marL="342900" indent="-342900"/>
            <a:r>
              <a:rPr lang="en-US" sz="1600"/>
              <a:t>		&lt;url&gt;[URL to AIR file]&lt;/url&gt;</a:t>
            </a:r>
          </a:p>
          <a:p>
            <a:pPr marL="342900" indent="-342900"/>
            <a:r>
              <a:rPr lang="en-US" sz="1600"/>
              <a:t>		&lt;description&gt;[update information ]&lt;/description&gt;</a:t>
            </a:r>
          </a:p>
          <a:p>
            <a:pPr marL="342900" indent="-342900"/>
            <a:r>
              <a:rPr lang="en-US" sz="1600"/>
              <a:t>	&lt;/update&gt;</a:t>
            </a:r>
          </a:p>
          <a:p>
            <a:pPr marL="342900" indent="-342900"/>
            <a:endParaRPr lang="en-US" sz="1600"/>
          </a:p>
        </p:txBody>
      </p:sp>
      <p:sp>
        <p:nvSpPr>
          <p:cNvPr id="7373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Packaging your app: Updating your app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/>
              <a:t>Setting the proper MIME type for web servers:</a:t>
            </a:r>
          </a:p>
          <a:p>
            <a:pPr marL="342900" indent="-342900"/>
            <a:r>
              <a:rPr lang="en-US" sz="1600"/>
              <a:t>	application/vnd.adobe.air-application-installer-package+zip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 b="1"/>
              <a:t>Apache:</a:t>
            </a:r>
            <a:r>
              <a:rPr lang="en-US" sz="1600"/>
              <a:t> AddType application/vnd.adobe.air-application-installer-package+zip .air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 b="1"/>
              <a:t>Lighttpd:</a:t>
            </a:r>
            <a:r>
              <a:rPr lang="en-US" sz="1600"/>
              <a:t> mimetype.assign = (</a:t>
            </a:r>
          </a:p>
          <a:p>
            <a:pPr marL="342900" indent="-342900"/>
            <a:r>
              <a:rPr lang="en-US" sz="1600"/>
              <a:t>	...</a:t>
            </a:r>
          </a:p>
          <a:p>
            <a:pPr marL="342900" indent="-342900"/>
            <a:r>
              <a:rPr lang="en-US" sz="1600"/>
              <a:t>	".air" =&gt; "application/vnd.adobe.air-application-installer-package+zip"</a:t>
            </a:r>
          </a:p>
          <a:p>
            <a:pPr marL="342900" indent="-342900"/>
            <a:r>
              <a:rPr lang="en-US" sz="1600"/>
              <a:t>	)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 b="1"/>
              <a:t>IIS:</a:t>
            </a:r>
          </a:p>
          <a:p>
            <a:pPr marL="342900" indent="-342900"/>
            <a:r>
              <a:rPr lang="en-US" sz="1600"/>
              <a:t>	1) Select the HTTP Headers Tab.</a:t>
            </a:r>
          </a:p>
          <a:p>
            <a:pPr marL="342900" indent="-342900"/>
            <a:r>
              <a:rPr lang="en-US" sz="1600"/>
              <a:t>	2) Select "File Types" and click "New Type"</a:t>
            </a:r>
          </a:p>
          <a:p>
            <a:pPr marL="342900" indent="-342900"/>
            <a:r>
              <a:rPr lang="en-US" sz="1600"/>
              <a:t>	3) For the extension enter ".air" and for the associated content type enter 	application/vnd.adobe.air-application-installer-package+zip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/>
              <a:t>http://www.davidtucker.net/2008/01/08/update-your-air-mime-type/</a:t>
            </a:r>
          </a:p>
        </p:txBody>
      </p:sp>
      <p:sp>
        <p:nvSpPr>
          <p:cNvPr id="7475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Deploying your app: AIR files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500" b="1"/>
              <a:t>jQuery</a:t>
            </a:r>
          </a:p>
          <a:p>
            <a:pPr marL="342900" indent="-342900"/>
            <a:r>
              <a:rPr lang="en-US" sz="1500"/>
              <a:t>	</a:t>
            </a:r>
            <a:r>
              <a:rPr lang="en-US" sz="1400"/>
              <a:t>http://en.wikipedia.org/wiki/JQuery</a:t>
            </a:r>
          </a:p>
          <a:p>
            <a:pPr marL="342900" indent="-342900"/>
            <a:r>
              <a:rPr lang="en-US" sz="1400"/>
              <a:t>	http://www.jquery.com</a:t>
            </a:r>
          </a:p>
          <a:p>
            <a:pPr marL="342900" indent="-342900"/>
            <a:r>
              <a:rPr lang="en-US" sz="1400"/>
              <a:t>	http://www.jqueryfordesigners.com/</a:t>
            </a:r>
          </a:p>
          <a:p>
            <a:pPr marL="342900" indent="-342900"/>
            <a:r>
              <a:rPr lang="en-US" sz="1400"/>
              <a:t>	http://www.learningjquery.com/</a:t>
            </a:r>
          </a:p>
          <a:p>
            <a:pPr marL="342900" indent="-342900"/>
            <a:r>
              <a:rPr lang="en-US" sz="1500" b="1"/>
              <a:t>AIR</a:t>
            </a:r>
          </a:p>
          <a:p>
            <a:pPr marL="342900" indent="-342900"/>
            <a:r>
              <a:rPr lang="en-US" sz="1500"/>
              <a:t>	</a:t>
            </a:r>
            <a:r>
              <a:rPr lang="en-US" sz="1400"/>
              <a:t>http://www.adobe.com/products/air/</a:t>
            </a:r>
          </a:p>
          <a:p>
            <a:pPr marL="342900" indent="-342900"/>
            <a:r>
              <a:rPr lang="en-US" sz="1400"/>
              <a:t>	http://www.adobe.com/cfusion/exchange/index.cfm?event=productHome&amp;exc=24</a:t>
            </a:r>
          </a:p>
          <a:p>
            <a:pPr marL="342900" indent="-342900"/>
            <a:r>
              <a:rPr lang="en-US" sz="1400"/>
              <a:t>	http://en.wikipedia.org/wiki/Adobe_Integrated_Runtime</a:t>
            </a:r>
          </a:p>
          <a:p>
            <a:pPr marL="342900" indent="-342900"/>
            <a:r>
              <a:rPr lang="en-US" sz="1500" b="1"/>
              <a:t>Eclipse</a:t>
            </a:r>
          </a:p>
          <a:p>
            <a:pPr marL="342900" indent="-342900"/>
            <a:r>
              <a:rPr lang="en-US" sz="1500"/>
              <a:t>	</a:t>
            </a:r>
            <a:r>
              <a:rPr lang="en-US" sz="1400"/>
              <a:t>http://www.eclipse.org/</a:t>
            </a:r>
          </a:p>
          <a:p>
            <a:pPr marL="342900" indent="-342900"/>
            <a:r>
              <a:rPr lang="en-US" sz="1500" b="1"/>
              <a:t>Aptana</a:t>
            </a:r>
          </a:p>
          <a:p>
            <a:pPr marL="342900" indent="-342900"/>
            <a:r>
              <a:rPr lang="en-US" sz="1500"/>
              <a:t>	</a:t>
            </a:r>
            <a:r>
              <a:rPr lang="en-US" sz="1400"/>
              <a:t>http://www.aptana.com/</a:t>
            </a:r>
          </a:p>
          <a:p>
            <a:pPr marL="342900" indent="-342900"/>
            <a:r>
              <a:rPr lang="en-US" sz="1400"/>
              <a:t>	http://www.aptana.com/docs/index.php/Plugging_Aptana_into_an_existing_Eclipse_configuration</a:t>
            </a:r>
          </a:p>
          <a:p>
            <a:pPr marL="342900" indent="-342900"/>
            <a:r>
              <a:rPr lang="en-US" sz="1500" b="1"/>
              <a:t>Dreamweaver</a:t>
            </a:r>
          </a:p>
          <a:p>
            <a:pPr marL="342900" indent="-342900"/>
            <a:r>
              <a:rPr lang="en-US" sz="1400"/>
              <a:t>	http://fpdownload.macromedia.com/get/air/extensions/dreamweaver/Adobe_AIR_CS4.mxp</a:t>
            </a:r>
          </a:p>
          <a:p>
            <a:pPr marL="342900" indent="-342900"/>
            <a:r>
              <a:rPr lang="en-US" sz="1500" b="1"/>
              <a:t>Blogs</a:t>
            </a:r>
          </a:p>
          <a:p>
            <a:pPr marL="342900" indent="-342900"/>
            <a:r>
              <a:rPr lang="en-US" sz="1500"/>
              <a:t>	</a:t>
            </a:r>
            <a:r>
              <a:rPr lang="en-US" sz="1400"/>
              <a:t>http://www.12robots.com/</a:t>
            </a:r>
          </a:p>
          <a:p>
            <a:pPr marL="342900" indent="-342900"/>
            <a:r>
              <a:rPr lang="en-US" sz="1400"/>
              <a:t>	http://weblogs.macromedia.com/cantrell/</a:t>
            </a:r>
          </a:p>
          <a:p>
            <a:pPr marL="342900" indent="-342900"/>
            <a:r>
              <a:rPr lang="en-US" sz="1400"/>
              <a:t>	http://blog.simb.net/</a:t>
            </a:r>
          </a:p>
          <a:p>
            <a:pPr marL="342900" indent="-342900"/>
            <a:r>
              <a:rPr lang="en-US" sz="1400"/>
              <a:t>	http://blog.cutterscrossing.com/</a:t>
            </a:r>
          </a:p>
        </p:txBody>
      </p:sp>
      <p:sp>
        <p:nvSpPr>
          <p:cNvPr id="7577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Links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jQuery &amp; AIR</a:t>
            </a:r>
            <a:br>
              <a:rPr lang="en-US" sz="4400" b="1">
                <a:solidFill>
                  <a:srgbClr val="C51C70"/>
                </a:solidFill>
              </a:rPr>
            </a:br>
            <a:r>
              <a:rPr lang="en-US" sz="3200" b="1">
                <a:solidFill>
                  <a:srgbClr val="C51C70"/>
                </a:solidFill>
              </a:rPr>
              <a:t>What’s under the hood?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/>
          <p:cNvSpPr>
            <a:spLocks noGrp="1"/>
          </p:cNvSpPr>
          <p:nvPr>
            <p:ph idx="4294967295"/>
          </p:nvPr>
        </p:nvSpPr>
        <p:spPr>
          <a:xfrm>
            <a:off x="228600" y="1714500"/>
            <a:ext cx="8697913" cy="480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600" smtClean="0"/>
              <a:t>jQuery is a fast and concise JavaScript Library that simplifies HTML document traversing, event handling, animating, and Ajax interactions for rapid web development. – jQuery.com</a:t>
            </a:r>
          </a:p>
          <a:p>
            <a:pPr algn="ctr" eaLnBrk="1" hangingPunct="1">
              <a:buFontTx/>
              <a:buNone/>
            </a:pPr>
            <a:endParaRPr lang="en-US" sz="2600" smtClean="0"/>
          </a:p>
          <a:p>
            <a:pPr algn="ctr" eaLnBrk="1" hangingPunct="1">
              <a:buFontTx/>
              <a:buNone/>
            </a:pPr>
            <a:endParaRPr lang="en-US" sz="2600" smtClean="0"/>
          </a:p>
          <a:p>
            <a:pPr algn="r" eaLnBrk="1" hangingPunct="1">
              <a:buFontTx/>
              <a:buNone/>
            </a:pPr>
            <a:endParaRPr lang="en-US" sz="1400" smtClean="0"/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First announced at BarCampNYC Jan 2006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Version 1.0 released in August 2006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Version 1.3.2 released in February 2009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Currently used by Google, Dell, Bank of America, Major League Baseball, Digg, NBC, CBS News, Netflix, Technorati, Mozilla, Wordpress, and many other sites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http://docs.jquery.com/History_of_jQuery</a:t>
            </a:r>
          </a:p>
          <a:p>
            <a:pPr algn="r" eaLnBrk="1" hangingPunct="1">
              <a:buFontTx/>
              <a:buNone/>
            </a:pPr>
            <a:endParaRPr lang="en-US" sz="1400" smtClean="0"/>
          </a:p>
        </p:txBody>
      </p:sp>
      <p:pic>
        <p:nvPicPr>
          <p:cNvPr id="32770" name="Picture 4" descr="logo_jquery_215x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525" y="1028700"/>
            <a:ext cx="20478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0"/>
            <a:ext cx="8697913" cy="4343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600" smtClean="0"/>
              <a:t>Adobe AIR is a runtime that lets developers combine HTML, Ajax, Adobe Flash®, and Flex technologies to deploy Rich Internet Applications on the desktop as a single app installer that works across operating systems. – adobe.com</a:t>
            </a:r>
          </a:p>
          <a:p>
            <a:pPr eaLnBrk="1" hangingPunct="1"/>
            <a:endParaRPr lang="en-US" sz="1600" smtClean="0"/>
          </a:p>
          <a:p>
            <a:pPr eaLnBrk="1" hangingPunct="1"/>
            <a:r>
              <a:rPr lang="en-US" sz="1600" smtClean="0"/>
              <a:t>First released March 2007 as Apollo for OSX and Windows</a:t>
            </a:r>
          </a:p>
          <a:p>
            <a:pPr eaLnBrk="1" hangingPunct="1"/>
            <a:r>
              <a:rPr lang="en-US" sz="1600" smtClean="0"/>
              <a:t>Renamed to AIR in June 2007, public beta released</a:t>
            </a:r>
          </a:p>
          <a:p>
            <a:pPr eaLnBrk="1" hangingPunct="1"/>
            <a:r>
              <a:rPr lang="en-US" sz="1600" smtClean="0"/>
              <a:t>Version 1.0 released in Feb 2008</a:t>
            </a:r>
          </a:p>
          <a:p>
            <a:pPr eaLnBrk="1" hangingPunct="1"/>
            <a:r>
              <a:rPr lang="en-US" sz="1600" smtClean="0"/>
              <a:t>Version 1.5 released in Feb 2009</a:t>
            </a:r>
          </a:p>
          <a:p>
            <a:pPr eaLnBrk="1" hangingPunct="1"/>
            <a:r>
              <a:rPr lang="en-US" sz="1600" smtClean="0"/>
              <a:t>As of Feb 2009, over 100 million installs worldwide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http://en.wikipedia.org/wiki/Adobe_Integrated_Runtime</a:t>
            </a:r>
          </a:p>
        </p:txBody>
      </p:sp>
      <p:pic>
        <p:nvPicPr>
          <p:cNvPr id="33794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8382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Char char="•"/>
            </a:pPr>
            <a:r>
              <a:rPr lang="en-US" sz="2400"/>
              <a:t>Not everyone knows Flex or Flash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Char char="•"/>
            </a:pPr>
            <a:r>
              <a:rPr lang="en-US" sz="2400"/>
              <a:t>HTML knowledge at varying levels is ubiquitous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Char char="•"/>
            </a:pPr>
            <a:r>
              <a:rPr lang="en-US" sz="2400"/>
              <a:t>To develop in HTML / Javascript, all you need is a text editor and a browser.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Char char="•"/>
            </a:pPr>
            <a:r>
              <a:rPr lang="en-US" sz="2400"/>
              <a:t>Availability of high quality free software, such as the Aptana Eclipse plugin, for HTML / JavaScript development makes it a good choice.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3D69B"/>
              </a:buClr>
              <a:buFont typeface="Trebuchet MS" pitchFamily="34" charset="0"/>
              <a:buChar char="•"/>
            </a:pPr>
            <a:r>
              <a:rPr lang="en-US" sz="2400"/>
              <a:t>Most importantly, transfer of skillset means smooth transition to AIR development.</a:t>
            </a:r>
          </a:p>
        </p:txBody>
      </p:sp>
      <p:sp>
        <p:nvSpPr>
          <p:cNvPr id="34818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Why choose jQuery and AIR over Flex or Flash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/>
          </p:cNvSpPr>
          <p:nvPr/>
        </p:nvSpPr>
        <p:spPr bwMode="auto">
          <a:xfrm>
            <a:off x="342900" y="1714500"/>
            <a:ext cx="226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/>
              <a:t>ColorLovers</a:t>
            </a:r>
          </a:p>
          <a:p>
            <a:r>
              <a:rPr lang="en-US" sz="2000"/>
              <a:t>Color chooser</a:t>
            </a:r>
            <a:r>
              <a:rPr lang="en-US" sz="3000"/>
              <a:t/>
            </a:r>
            <a:br>
              <a:rPr lang="en-US" sz="3000"/>
            </a:br>
            <a:r>
              <a:rPr lang="en-US" sz="1200" b="1"/>
              <a:t>http://snurl.com/dvflc</a:t>
            </a:r>
            <a:r>
              <a:rPr lang="en-US" sz="1200"/>
              <a:t> </a:t>
            </a:r>
          </a:p>
        </p:txBody>
      </p:sp>
      <p:pic>
        <p:nvPicPr>
          <p:cNvPr id="35842" name="Picture 5" descr="colorlov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2663825"/>
            <a:ext cx="25019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1"/>
          <p:cNvSpPr>
            <a:spLocks/>
          </p:cNvSpPr>
          <p:nvPr/>
        </p:nvSpPr>
        <p:spPr bwMode="auto">
          <a:xfrm>
            <a:off x="3238500" y="1714500"/>
            <a:ext cx="226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/>
              <a:t>Shrinkadoo</a:t>
            </a:r>
          </a:p>
          <a:p>
            <a:r>
              <a:rPr lang="en-US" sz="2000"/>
              <a:t>URL Shortener</a:t>
            </a:r>
            <a:r>
              <a:rPr lang="en-US" sz="3000"/>
              <a:t/>
            </a:r>
            <a:br>
              <a:rPr lang="en-US" sz="3000"/>
            </a:br>
            <a:r>
              <a:rPr lang="en-US" sz="1200" b="1"/>
              <a:t>http://snurl.com/dbzo8</a:t>
            </a:r>
          </a:p>
        </p:txBody>
      </p:sp>
      <p:pic>
        <p:nvPicPr>
          <p:cNvPr id="35844" name="Picture 7" descr="shrinkado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4700" y="2663825"/>
            <a:ext cx="24384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itle 1"/>
          <p:cNvSpPr>
            <a:spLocks/>
          </p:cNvSpPr>
          <p:nvPr/>
        </p:nvSpPr>
        <p:spPr bwMode="auto">
          <a:xfrm>
            <a:off x="6118225" y="1749425"/>
            <a:ext cx="22606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/>
              <a:t>Spaz</a:t>
            </a:r>
          </a:p>
          <a:p>
            <a:r>
              <a:rPr lang="en-US" sz="2000"/>
              <a:t>Twitter client</a:t>
            </a:r>
            <a:r>
              <a:rPr lang="en-US" sz="3000"/>
              <a:t/>
            </a:r>
            <a:br>
              <a:rPr lang="en-US" sz="3000"/>
            </a:br>
            <a:r>
              <a:rPr lang="en-US" sz="1200"/>
              <a:t>http://snurl.com/dw3zr</a:t>
            </a:r>
          </a:p>
        </p:txBody>
      </p:sp>
      <p:pic>
        <p:nvPicPr>
          <p:cNvPr id="35846" name="Picture 10" descr="spa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663825"/>
            <a:ext cx="25114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Let's look at some HTML/JS AIR apps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3 - &amp;quot;Sample Title&amp;quot;&quot;/&gt;&lt;property id=&quot;20307&quot; value=&quot;256&quot;/&gt;&lt;/object&gt;&lt;object type=&quot;3&quot; unique_id=&quot;10069&quot;&gt;&lt;property id=&quot;20148&quot; value=&quot;5&quot;/&gt;&lt;property id=&quot;20300&quot; value=&quot;Slide 2 - &amp;quot;Content slide&amp;quot;&quot;/&gt;&lt;property id=&quot;20307&quot; value=&quot;257&quot;/&gt;&lt;/object&gt;&lt;object type=&quot;3&quot; unique_id=&quot;10070&quot;&gt;&lt;property id=&quot;20148&quot; value=&quot;5&quot;/&gt;&lt;property id=&quot;20300&quot; value=&quot;Slide 4 - &amp;quot;Two Content slide&amp;quot;&quot;/&gt;&lt;property id=&quot;20307&quot; value=&quot;259&quot;/&gt;&lt;/object&gt;&lt;object type=&quot;3&quot; unique_id=&quot;10071&quot;&gt;&lt;property id=&quot;20148&quot; value=&quot;5&quot;/&gt;&lt;property id=&quot;20300&quot; value=&quot;Slide 5 - &amp;quot;Comparison Slide&amp;quot;&quot;/&gt;&lt;property id=&quot;20307&quot; value=&quot;260&quot;/&gt;&lt;/object&gt;&lt;object type=&quot;3&quot; unique_id=&quot;10072&quot;&gt;&lt;property id=&quot;20148&quot; value=&quot;5&quot;/&gt;&lt;property id=&quot;20300&quot; value=&quot;Slide 6 - &amp;quot;Content with Caption&amp;quot;&quot;/&gt;&lt;property id=&quot;20307&quot; value=&quot;261&quot;/&gt;&lt;/object&gt;&lt;object type=&quot;3&quot; unique_id=&quot;10089&quot;&gt;&lt;property id=&quot;20148&quot; value=&quot;5&quot;/&gt;&lt;property id=&quot;20300&quot; value=&quot;Slide 1 - &amp;quot;Patterns In Enterprise Development 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548DD4"/>
      </a:dk1>
      <a:lt1>
        <a:srgbClr val="C6D9F0"/>
      </a:lt1>
      <a:dk2>
        <a:srgbClr val="1F497D"/>
      </a:dk2>
      <a:lt2>
        <a:srgbClr val="DBE5F1"/>
      </a:lt2>
      <a:accent1>
        <a:srgbClr val="4F81BD"/>
      </a:accent1>
      <a:accent2>
        <a:srgbClr val="C0504D"/>
      </a:accent2>
      <a:accent3>
        <a:srgbClr val="DFE9F6"/>
      </a:accent3>
      <a:accent4>
        <a:srgbClr val="4678B5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548DD4"/>
        </a:dk1>
        <a:lt1>
          <a:srgbClr val="C6D9F0"/>
        </a:lt1>
        <a:dk2>
          <a:srgbClr val="1F497D"/>
        </a:dk2>
        <a:lt2>
          <a:srgbClr val="DBE5F1"/>
        </a:lt2>
        <a:accent1>
          <a:srgbClr val="4F81BD"/>
        </a:accent1>
        <a:accent2>
          <a:srgbClr val="C0504D"/>
        </a:accent2>
        <a:accent3>
          <a:srgbClr val="DFE9F6"/>
        </a:accent3>
        <a:accent4>
          <a:srgbClr val="4678B5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</TotalTime>
  <Words>1491</Words>
  <Application>Microsoft Office PowerPoint</Application>
  <PresentationFormat>On-screen Show (4:3)</PresentationFormat>
  <Paragraphs>336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Trebuchet MS</vt:lpstr>
      <vt:lpstr>Arial</vt:lpstr>
      <vt:lpstr>Calibri</vt:lpstr>
      <vt:lpstr>1_Custom Design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Let’s look at some code presentation/CFO-jQuery-walkthrough.html</vt:lpstr>
      <vt:lpstr>Any questions?</vt:lpstr>
      <vt:lpstr>Slide 17</vt:lpstr>
      <vt:lpstr>Slide 18</vt:lpstr>
      <vt:lpstr>Slide 19</vt:lpstr>
      <vt:lpstr>Slide 20</vt:lpstr>
      <vt:lpstr>Slide 21</vt:lpstr>
      <vt:lpstr>Let’s look at some code View CFO-FileSystem project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Let’s look at some code View CFO-RemoteAccess project</vt:lpstr>
      <vt:lpstr>Any questions?</vt:lpstr>
      <vt:lpstr>Slide 33</vt:lpstr>
      <vt:lpstr>Let’s create our first AIR app, a photo slideshow viewer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AIR IDE roundup</vt:lpstr>
      <vt:lpstr>Slide 44</vt:lpstr>
      <vt:lpstr>Slide 45</vt:lpstr>
      <vt:lpstr>Slide 46</vt:lpstr>
      <vt:lpstr>Slide 47</vt:lpstr>
      <vt:lpstr>Slide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Rae</dc:creator>
  <cp:lastModifiedBy>andy matthews</cp:lastModifiedBy>
  <cp:revision>295</cp:revision>
  <dcterms:created xsi:type="dcterms:W3CDTF">2008-01-10T01:49:42Z</dcterms:created>
  <dcterms:modified xsi:type="dcterms:W3CDTF">2009-10-17T21:43:25Z</dcterms:modified>
</cp:coreProperties>
</file>