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1" r:id="rId2"/>
  </p:sldMasterIdLst>
  <p:notesMasterIdLst>
    <p:notesMasterId r:id="rId21"/>
  </p:notesMasterIdLst>
  <p:handoutMasterIdLst>
    <p:handoutMasterId r:id="rId22"/>
  </p:handoutMasterIdLst>
  <p:sldIdLst>
    <p:sldId id="256" r:id="rId3"/>
    <p:sldId id="337" r:id="rId4"/>
    <p:sldId id="332" r:id="rId5"/>
    <p:sldId id="266" r:id="rId6"/>
    <p:sldId id="331" r:id="rId7"/>
    <p:sldId id="327" r:id="rId8"/>
    <p:sldId id="338" r:id="rId9"/>
    <p:sldId id="274" r:id="rId10"/>
    <p:sldId id="333" r:id="rId11"/>
    <p:sldId id="335" r:id="rId12"/>
    <p:sldId id="340" r:id="rId13"/>
    <p:sldId id="339" r:id="rId14"/>
    <p:sldId id="341" r:id="rId15"/>
    <p:sldId id="342" r:id="rId16"/>
    <p:sldId id="343" r:id="rId17"/>
    <p:sldId id="345" r:id="rId18"/>
    <p:sldId id="349" r:id="rId19"/>
    <p:sldId id="350" r:id="rId20"/>
  </p:sldIdLst>
  <p:sldSz cx="9144000" cy="6858000" type="screen4x3"/>
  <p:notesSz cx="6858000" cy="9144000"/>
  <p:custDataLst>
    <p:tags r:id="rId2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1C70"/>
    <a:srgbClr val="4D4D4D"/>
    <a:srgbClr val="FF0066"/>
    <a:srgbClr val="000000"/>
    <a:srgbClr val="8EB4E3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749" autoAdjust="0"/>
    <p:restoredTop sz="94233" autoAdjust="0"/>
  </p:normalViewPr>
  <p:slideViewPr>
    <p:cSldViewPr snapToObjects="1">
      <p:cViewPr>
        <p:scale>
          <a:sx n="100" d="100"/>
          <a:sy n="100" d="100"/>
        </p:scale>
        <p:origin x="48" y="360"/>
      </p:cViewPr>
      <p:guideLst>
        <p:guide orient="horz" pos="4178"/>
        <p:guide orient="horz" pos="576"/>
        <p:guide pos="5616"/>
        <p:guide pos="1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-3120" y="-84"/>
      </p:cViewPr>
      <p:guideLst>
        <p:guide orient="horz" pos="2880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CF.Objective() 2008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7C7AE2D-FE54-45D8-B8AF-F28C70A37165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Author Name, Company &amp; Website/Email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DBCB29C-0558-4604-9E55-ACE00A4B67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CF.Objective() 2008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19CBB89-05C8-4BE9-A51B-6492271CDA28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Author Name, Company &amp; Website/Email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2C6F1D8-37F4-4FE4-9726-13A53E434A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BC950-40FC-4BC1-90E4-AD2C94272BB1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93D32-519A-4B60-96D7-499B2FC61B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31795-4080-4499-8359-AEBD34548A12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4AF8B-96C7-455B-BB26-C5E77EE6A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3225" y="914400"/>
            <a:ext cx="2173288" cy="5718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914400"/>
            <a:ext cx="6372225" cy="5718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2A285-E3D3-4017-96AD-98519812EB1A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A137A-7099-4452-ADFD-8EFA60927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4EE58-0730-43E0-A887-A367CAFAD84A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4AC8A-7630-495A-BE8B-98A417063E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FA54B-4EF9-43BD-9341-D2F850226A6D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24659-4A40-4329-B933-73FFCE763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EBA25-0312-45D9-84D6-86B9BF6ABD9D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49D5D-A2A5-4752-8626-7CF4DD2596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F30EB-A32A-473D-97FE-7CDCCB315A38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42B70-FA13-4D31-B5AA-E2FAD4456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62602-21E3-47AE-9918-A49DE1E56060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0B5B9-D22B-4348-8796-3FD2E5BA5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9E7CA-3909-46EF-9CA6-DFD93404A94E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EAE29-D8BF-4C81-AD8E-601B89176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1D72A-995F-43CF-A2A9-F6B227F2CDC5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20BD9-3B2C-4DE2-BFA5-16E06AE95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8C8F3-2871-48AC-B2CB-995781DE6B4B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8FEB3-7302-4A7D-A939-75D0ACEB0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B3D58-D06C-4D07-B751-44D5CBEC3C11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823F6-BABA-43DA-9EF5-D191C53B74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A6E72-BBFB-4828-A20F-20DE9E7293D3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061DB-E705-41DA-9CA3-8A8FB9724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DC035-09E3-431C-921C-81B11D2D9AF0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22A5B-4721-4283-8005-CE1314E9F0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1638" y="1600200"/>
            <a:ext cx="2174875" cy="4525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7013" y="1600200"/>
            <a:ext cx="6372225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2A587-6F65-4AFD-8AFB-D8851A8D212B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C7939-C5D5-4914-AF3B-21BF0E1449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F6C96-518C-4404-9791-8D2147A61320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00F02-4ADC-4DD2-961D-4E1DF5FD2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19263"/>
            <a:ext cx="4271963" cy="4913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719263"/>
            <a:ext cx="4273550" cy="4913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2375F-A4AC-4727-BA79-B612A7440F26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4E7F9-6C14-4721-9863-CABF9CB67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BC9E5-18ED-4782-86A5-E76C32895730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E6AF0-1EDC-49C0-8599-E7C49B24E1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FB50D-5F7D-46D8-9F70-232DC86BAD85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2746D-9711-4271-BB2F-71368FC19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37F72-05C7-4869-A887-DEC4FE829A1A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E111B-BDF7-437D-9133-136AA33319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CD6BD-3C45-49D2-804A-A25D27F110F8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FA16B-BBD6-4FCB-B0A3-F9D8488EF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00905-6EF5-468E-8A24-4E5A99A0751F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AA166-9E42-4F04-99C2-B74A11575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914400"/>
            <a:ext cx="86979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19263"/>
            <a:ext cx="8697913" cy="491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98814CB5-D00E-4024-84E4-773EA1FF0C85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9805DA9-2A5A-4AC0-9FC2-2566D15CB4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4D4D4D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4D4D4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4D4D4D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227013" y="4800600"/>
            <a:ext cx="86995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9B3E0"/>
                </a:solidFill>
                <a:cs typeface="+mn-cs"/>
              </a:defRPr>
            </a:lvl1pPr>
          </a:lstStyle>
          <a:p>
            <a:pPr>
              <a:defRPr/>
            </a:pPr>
            <a:fld id="{8B8113E7-EABB-4289-8C76-2AC43A73F433}" type="datetimeFigureOut">
              <a:rPr lang="en-US"/>
              <a:pPr>
                <a:defRPr/>
              </a:pPr>
              <a:t>9/8/2009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99B3E0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9B3E0"/>
                </a:solidFill>
                <a:cs typeface="+mn-cs"/>
              </a:defRPr>
            </a:lvl1pPr>
          </a:lstStyle>
          <a:p>
            <a:pPr>
              <a:defRPr/>
            </a:pPr>
            <a:fld id="{61F4016E-91F5-47F6-9277-95B2BC2725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•"/>
        <a:defRPr sz="32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–"/>
        <a:defRPr sz="2800">
          <a:solidFill>
            <a:srgbClr val="4D4D4D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•"/>
        <a:defRPr sz="2400">
          <a:solidFill>
            <a:srgbClr val="4D4D4D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–"/>
        <a:defRPr sz="2000">
          <a:solidFill>
            <a:srgbClr val="4D4D4D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Exploring the AIR API</a:t>
            </a:r>
          </a:p>
          <a:p>
            <a:r>
              <a:rPr lang="en-US" sz="3200" b="1">
                <a:solidFill>
                  <a:srgbClr val="C51C70"/>
                </a:solidFill>
              </a:rPr>
              <a:t>For Flex Developers</a:t>
            </a:r>
          </a:p>
          <a:p>
            <a:r>
              <a:rPr lang="en-US" sz="1600" b="1">
                <a:solidFill>
                  <a:srgbClr val="4D4D4D"/>
                </a:solidFill>
              </a:rPr>
              <a:t>Andy Matthews</a:t>
            </a:r>
          </a:p>
          <a:p>
            <a:r>
              <a:rPr lang="en-US" sz="1600" b="1">
                <a:solidFill>
                  <a:srgbClr val="4D4D4D"/>
                </a:solidFill>
              </a:rPr>
              <a:t>www.andymatthews.net</a:t>
            </a:r>
          </a:p>
          <a:p>
            <a:r>
              <a:rPr lang="en-US" sz="1600" b="1">
                <a:solidFill>
                  <a:srgbClr val="4D4D4D"/>
                </a:solidFill>
              </a:rPr>
              <a:t>Twitter: commadelimited</a:t>
            </a:r>
          </a:p>
          <a:p>
            <a:r>
              <a:rPr lang="en-US" sz="1600" b="1">
                <a:solidFill>
                  <a:srgbClr val="4D4D4D"/>
                </a:solidFill>
              </a:rPr>
              <a:t>AIM: mydognacho</a:t>
            </a:r>
            <a:endParaRPr lang="en-US" sz="1600" b="1">
              <a:solidFill>
                <a:srgbClr val="C51C7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 idx="4294967295"/>
          </p:nvPr>
        </p:nvSpPr>
        <p:spPr>
          <a:xfrm>
            <a:off x="225425" y="914400"/>
            <a:ext cx="8701088" cy="711200"/>
          </a:xfrm>
        </p:spPr>
        <p:txBody>
          <a:bodyPr/>
          <a:lstStyle/>
          <a:p>
            <a:pPr eaLnBrk="1" hangingPunct="1"/>
            <a:r>
              <a:rPr lang="en-US" sz="3800" smtClean="0"/>
              <a:t>Capabilities</a:t>
            </a:r>
          </a:p>
        </p:txBody>
      </p:sp>
      <p:sp>
        <p:nvSpPr>
          <p:cNvPr id="36867" name="Content Placeholder 2"/>
          <p:cNvSpPr>
            <a:spLocks/>
          </p:cNvSpPr>
          <p:nvPr/>
        </p:nvSpPr>
        <p:spPr bwMode="auto">
          <a:xfrm>
            <a:off x="219075" y="1752600"/>
            <a:ext cx="8707438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400">
                <a:solidFill>
                  <a:srgbClr val="4D4D4D"/>
                </a:solidFill>
              </a:rPr>
              <a:t>Clipboard access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400">
                <a:solidFill>
                  <a:srgbClr val="4D4D4D"/>
                </a:solidFill>
              </a:rPr>
              <a:t>File system access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400">
                <a:solidFill>
                  <a:srgbClr val="4D4D4D"/>
                </a:solidFill>
              </a:rPr>
              <a:t>Interacting with Sqlite databases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400">
                <a:solidFill>
                  <a:srgbClr val="4D4D4D"/>
                </a:solidFill>
              </a:rPr>
              <a:t>Transparent, non-rectangular shaped apps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400">
                <a:solidFill>
                  <a:srgbClr val="4D4D4D"/>
                </a:solidFill>
              </a:rPr>
              <a:t>System tray, and system tray menus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400">
                <a:solidFill>
                  <a:srgbClr val="4D4D4D"/>
                </a:solidFill>
              </a:rPr>
              <a:t>Secure local storage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400">
                <a:solidFill>
                  <a:srgbClr val="4D4D4D"/>
                </a:solidFill>
              </a:rPr>
              <a:t>Self-updating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400">
                <a:solidFill>
                  <a:srgbClr val="4D4D4D"/>
                </a:solidFill>
              </a:rPr>
              <a:t>and more…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Let’s jump into the code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>
          <a:xfrm>
            <a:off x="225425" y="914400"/>
            <a:ext cx="8701088" cy="711200"/>
          </a:xfrm>
        </p:spPr>
        <p:txBody>
          <a:bodyPr/>
          <a:lstStyle/>
          <a:p>
            <a:pPr eaLnBrk="1" hangingPunct="1"/>
            <a:r>
              <a:rPr lang="en-US" sz="3800" smtClean="0"/>
              <a:t>Clipboard Access</a:t>
            </a:r>
          </a:p>
        </p:txBody>
      </p:sp>
      <p:sp>
        <p:nvSpPr>
          <p:cNvPr id="38915" name="Content Placeholder 2"/>
          <p:cNvSpPr>
            <a:spLocks/>
          </p:cNvSpPr>
          <p:nvPr/>
        </p:nvSpPr>
        <p:spPr bwMode="auto">
          <a:xfrm>
            <a:off x="219075" y="1752600"/>
            <a:ext cx="8707438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400">
                <a:solidFill>
                  <a:srgbClr val="4D4D4D"/>
                </a:solidFill>
              </a:rPr>
              <a:t>What we’ll learn in this project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000">
                <a:solidFill>
                  <a:srgbClr val="4D4D4D"/>
                </a:solidFill>
              </a:rPr>
              <a:t>Using the Clipboard, and ClipboardFormats classes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 idx="4294967295"/>
          </p:nvPr>
        </p:nvSpPr>
        <p:spPr>
          <a:xfrm>
            <a:off x="225425" y="914400"/>
            <a:ext cx="8701088" cy="711200"/>
          </a:xfrm>
        </p:spPr>
        <p:txBody>
          <a:bodyPr/>
          <a:lstStyle/>
          <a:p>
            <a:pPr eaLnBrk="1" hangingPunct="1"/>
            <a:r>
              <a:rPr lang="en-US" sz="3800" smtClean="0"/>
              <a:t>File System Access</a:t>
            </a:r>
          </a:p>
        </p:txBody>
      </p:sp>
      <p:sp>
        <p:nvSpPr>
          <p:cNvPr id="39939" name="Content Placeholder 2"/>
          <p:cNvSpPr>
            <a:spLocks/>
          </p:cNvSpPr>
          <p:nvPr/>
        </p:nvSpPr>
        <p:spPr bwMode="auto">
          <a:xfrm>
            <a:off x="219075" y="1752600"/>
            <a:ext cx="8707438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400">
                <a:solidFill>
                  <a:srgbClr val="4D4D4D"/>
                </a:solidFill>
              </a:rPr>
              <a:t>What we’ll learn in this project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000">
                <a:solidFill>
                  <a:srgbClr val="4D4D4D"/>
                </a:solidFill>
              </a:rPr>
              <a:t>Using the File, and FileStream classes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000">
                <a:solidFill>
                  <a:srgbClr val="4D4D4D"/>
                </a:solidFill>
              </a:rPr>
              <a:t>applicationStorageDirectory, and what it it’s good for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000">
                <a:solidFill>
                  <a:srgbClr val="4D4D4D"/>
                </a:solidFill>
              </a:rPr>
              <a:t>Writing to, reading, and removing items from Encrypted Local Store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 idx="4294967295"/>
          </p:nvPr>
        </p:nvSpPr>
        <p:spPr>
          <a:xfrm>
            <a:off x="225425" y="914400"/>
            <a:ext cx="8701088" cy="711200"/>
          </a:xfrm>
        </p:spPr>
        <p:txBody>
          <a:bodyPr/>
          <a:lstStyle/>
          <a:p>
            <a:pPr eaLnBrk="1" hangingPunct="1"/>
            <a:r>
              <a:rPr lang="en-US" sz="3800" smtClean="0"/>
              <a:t>SQLite Access</a:t>
            </a:r>
          </a:p>
        </p:txBody>
      </p:sp>
      <p:sp>
        <p:nvSpPr>
          <p:cNvPr id="40963" name="Content Placeholder 2"/>
          <p:cNvSpPr>
            <a:spLocks/>
          </p:cNvSpPr>
          <p:nvPr/>
        </p:nvSpPr>
        <p:spPr bwMode="auto">
          <a:xfrm>
            <a:off x="219075" y="1752600"/>
            <a:ext cx="8707438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400">
                <a:solidFill>
                  <a:srgbClr val="4D4D4D"/>
                </a:solidFill>
              </a:rPr>
              <a:t>What we’ll learn in this project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000">
                <a:solidFill>
                  <a:srgbClr val="4D4D4D"/>
                </a:solidFill>
              </a:rPr>
              <a:t>Using applicationDirectory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000">
                <a:solidFill>
                  <a:srgbClr val="4D4D4D"/>
                </a:solidFill>
              </a:rPr>
              <a:t>Using the SQLConnection, SQLStatement, and SQLEvent classes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000">
                <a:solidFill>
                  <a:srgbClr val="4D4D4D"/>
                </a:solidFill>
              </a:rPr>
              <a:t>Using bound parameters in our SQL statement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000">
                <a:solidFill>
                  <a:srgbClr val="4D4D4D"/>
                </a:solidFill>
              </a:rPr>
              <a:t>Some goodies…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 idx="4294967295"/>
          </p:nvPr>
        </p:nvSpPr>
        <p:spPr>
          <a:xfrm>
            <a:off x="225425" y="914400"/>
            <a:ext cx="8701088" cy="711200"/>
          </a:xfrm>
        </p:spPr>
        <p:txBody>
          <a:bodyPr/>
          <a:lstStyle/>
          <a:p>
            <a:pPr eaLnBrk="1" hangingPunct="1"/>
            <a:r>
              <a:rPr lang="en-US" sz="3800" smtClean="0"/>
              <a:t>Transparency, System Trays &amp; Menus</a:t>
            </a:r>
          </a:p>
        </p:txBody>
      </p:sp>
      <p:sp>
        <p:nvSpPr>
          <p:cNvPr id="41987" name="Content Placeholder 2"/>
          <p:cNvSpPr>
            <a:spLocks/>
          </p:cNvSpPr>
          <p:nvPr/>
        </p:nvSpPr>
        <p:spPr bwMode="auto">
          <a:xfrm>
            <a:off x="219075" y="1752600"/>
            <a:ext cx="8707438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400">
                <a:solidFill>
                  <a:srgbClr val="4D4D4D"/>
                </a:solidFill>
              </a:rPr>
              <a:t>What we’ll learn in this project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000">
                <a:solidFill>
                  <a:srgbClr val="4D4D4D"/>
                </a:solidFill>
              </a:rPr>
              <a:t>Using SystemTrayIcon, NativeItemMenu, and DockIcon classes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000">
                <a:solidFill>
                  <a:srgbClr val="4D4D4D"/>
                </a:solidFill>
              </a:rPr>
              <a:t>Using the nativeWindow object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000">
                <a:solidFill>
                  <a:srgbClr val="4D4D4D"/>
                </a:solidFill>
              </a:rPr>
              <a:t>Using the NativeApplication object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000">
                <a:solidFill>
                  <a:srgbClr val="4D4D4D"/>
                </a:solidFill>
              </a:rPr>
              <a:t>Creating transparent applications, with custom chrome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000">
                <a:solidFill>
                  <a:srgbClr val="4D4D4D"/>
                </a:solidFill>
              </a:rPr>
              <a:t>Interacting with the app.xml file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 idx="4294967295"/>
          </p:nvPr>
        </p:nvSpPr>
        <p:spPr>
          <a:xfrm>
            <a:off x="225425" y="914400"/>
            <a:ext cx="8701088" cy="711200"/>
          </a:xfrm>
        </p:spPr>
        <p:txBody>
          <a:bodyPr/>
          <a:lstStyle/>
          <a:p>
            <a:pPr eaLnBrk="1" hangingPunct="1"/>
            <a:r>
              <a:rPr lang="en-US" sz="3800" smtClean="0"/>
              <a:t>Self-updating applications</a:t>
            </a:r>
          </a:p>
        </p:txBody>
      </p:sp>
      <p:sp>
        <p:nvSpPr>
          <p:cNvPr id="43011" name="Content Placeholder 2"/>
          <p:cNvSpPr>
            <a:spLocks/>
          </p:cNvSpPr>
          <p:nvPr/>
        </p:nvSpPr>
        <p:spPr bwMode="auto">
          <a:xfrm>
            <a:off x="219075" y="1752600"/>
            <a:ext cx="8707438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>
                <a:solidFill>
                  <a:srgbClr val="4D4D4D"/>
                </a:solidFill>
              </a:rPr>
              <a:t>Open app.xml, set the current version in the version node:</a:t>
            </a:r>
          </a:p>
          <a:p>
            <a:pPr marL="342900" indent="-342900"/>
            <a:endParaRPr lang="en-US">
              <a:solidFill>
                <a:srgbClr val="4D4D4D"/>
              </a:solidFill>
            </a:endParaRPr>
          </a:p>
          <a:p>
            <a:pPr marL="342900" indent="-342900"/>
            <a:r>
              <a:rPr lang="en-US">
                <a:solidFill>
                  <a:srgbClr val="4D4D4D"/>
                </a:solidFill>
              </a:rPr>
              <a:t>	&lt;version&gt;0.4.5&lt;/version&gt;</a:t>
            </a:r>
          </a:p>
          <a:p>
            <a:pPr marL="342900" indent="-342900"/>
            <a:r>
              <a:rPr lang="en-US">
                <a:solidFill>
                  <a:srgbClr val="4D4D4D"/>
                </a:solidFill>
              </a:rPr>
              <a:t>	&lt;version&gt;125 alpha&lt;/version&gt;</a:t>
            </a:r>
          </a:p>
          <a:p>
            <a:pPr marL="342900" indent="-342900"/>
            <a:r>
              <a:rPr lang="en-US">
                <a:solidFill>
                  <a:srgbClr val="4D4D4D"/>
                </a:solidFill>
              </a:rPr>
              <a:t>	&lt;version&gt;version 23&lt;/version&gt;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 idx="4294967295"/>
          </p:nvPr>
        </p:nvSpPr>
        <p:spPr>
          <a:xfrm>
            <a:off x="225425" y="914400"/>
            <a:ext cx="8701088" cy="711200"/>
          </a:xfrm>
        </p:spPr>
        <p:txBody>
          <a:bodyPr/>
          <a:lstStyle/>
          <a:p>
            <a:pPr eaLnBrk="1" hangingPunct="1"/>
            <a:r>
              <a:rPr lang="en-US" sz="3800" smtClean="0"/>
              <a:t>Self-updating applications</a:t>
            </a:r>
          </a:p>
        </p:txBody>
      </p:sp>
      <p:sp>
        <p:nvSpPr>
          <p:cNvPr id="47107" name="Content Placeholder 2"/>
          <p:cNvSpPr>
            <a:spLocks/>
          </p:cNvSpPr>
          <p:nvPr/>
        </p:nvSpPr>
        <p:spPr bwMode="auto">
          <a:xfrm>
            <a:off x="219075" y="1752600"/>
            <a:ext cx="8707438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1) Open app.xml, set the version to some string: alpha 1, beta .87, 0.5.5, etc.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2) Create a file named updateConfig.xml, fill it with these contents: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&lt;?xml version="1.0" encoding="utf-8"?&gt;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&lt;configuration xmlns="http://ns.adobe.com/air/framework/update/configuration/1.0"&gt;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	&lt;url&gt;[URL to remote XML file]&lt;/url&gt;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	&lt;delay&gt;1&lt;/delay&gt;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	&lt;defaultUI&gt;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		&lt;dialog name="checkForUpdate" visible="false" /&gt;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		&lt;dialog name="downloadUpdate" visible="true" /&gt;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		&lt;dialog name="downloadProgress" visible="true" /&gt;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		&lt;dialog name="installUpdate" visible="true" /&gt;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	&lt;/defaultUI&gt;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&lt;/configuration&gt;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3) Create a second XML file, give it a name (update.xml?), place the following contents: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&lt;?xml version="1.0" encoding="utf-8"?&gt;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&lt;update xmlns="http://ns.adobe.com/air/framework/update/description/1.0"&gt;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	&lt;version&gt;[exact same string as app.xml]&lt;/version&gt;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	&lt;url&gt;[URL to AIR file]&lt;/url&gt;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	&lt;description&gt;[update information ]&lt;/description&gt;</a:t>
            </a:r>
          </a:p>
          <a:p>
            <a:pPr marL="342900" indent="-342900"/>
            <a:r>
              <a:rPr lang="en-US" sz="1500">
                <a:solidFill>
                  <a:srgbClr val="4D4D4D"/>
                </a:solidFill>
              </a:rPr>
              <a:t>	&lt;/update&gt;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 idx="4294967295"/>
          </p:nvPr>
        </p:nvSpPr>
        <p:spPr>
          <a:xfrm>
            <a:off x="225425" y="914400"/>
            <a:ext cx="8701088" cy="711200"/>
          </a:xfrm>
        </p:spPr>
        <p:txBody>
          <a:bodyPr/>
          <a:lstStyle/>
          <a:p>
            <a:pPr eaLnBrk="1" hangingPunct="1"/>
            <a:r>
              <a:rPr lang="en-US" sz="3800" smtClean="0"/>
              <a:t>Web server setup</a:t>
            </a:r>
          </a:p>
        </p:txBody>
      </p:sp>
      <p:sp>
        <p:nvSpPr>
          <p:cNvPr id="48131" name="Content Placeholder 2"/>
          <p:cNvSpPr>
            <a:spLocks/>
          </p:cNvSpPr>
          <p:nvPr/>
        </p:nvSpPr>
        <p:spPr bwMode="auto">
          <a:xfrm>
            <a:off x="219075" y="1752600"/>
            <a:ext cx="8707438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700">
                <a:solidFill>
                  <a:srgbClr val="4D4D4D"/>
                </a:solidFill>
              </a:rPr>
              <a:t>Setting the proper MIME type for web servers:</a:t>
            </a:r>
          </a:p>
          <a:p>
            <a:pPr marL="342900" indent="-342900"/>
            <a:r>
              <a:rPr lang="en-US" sz="1700">
                <a:solidFill>
                  <a:srgbClr val="4D4D4D"/>
                </a:solidFill>
              </a:rPr>
              <a:t>	application/vnd.adobe.air-application-installer-package+zip</a:t>
            </a:r>
          </a:p>
          <a:p>
            <a:pPr marL="342900" indent="-342900"/>
            <a:endParaRPr lang="en-US" sz="1700">
              <a:solidFill>
                <a:srgbClr val="4D4D4D"/>
              </a:solidFill>
            </a:endParaRPr>
          </a:p>
          <a:p>
            <a:pPr marL="342900" indent="-342900"/>
            <a:r>
              <a:rPr lang="en-US" sz="1700" b="1">
                <a:solidFill>
                  <a:srgbClr val="4D4D4D"/>
                </a:solidFill>
              </a:rPr>
              <a:t>Apache:</a:t>
            </a:r>
            <a:r>
              <a:rPr lang="en-US" sz="1700">
                <a:solidFill>
                  <a:srgbClr val="4D4D4D"/>
                </a:solidFill>
              </a:rPr>
              <a:t> AddType application/vnd.adobe.air-application-installer-package+zip .air</a:t>
            </a:r>
          </a:p>
          <a:p>
            <a:pPr marL="342900" indent="-342900"/>
            <a:endParaRPr lang="en-US" sz="1700">
              <a:solidFill>
                <a:srgbClr val="4D4D4D"/>
              </a:solidFill>
            </a:endParaRPr>
          </a:p>
          <a:p>
            <a:pPr marL="342900" indent="-342900"/>
            <a:r>
              <a:rPr lang="en-US" sz="1700" b="1">
                <a:solidFill>
                  <a:srgbClr val="4D4D4D"/>
                </a:solidFill>
              </a:rPr>
              <a:t>Lighttpd:</a:t>
            </a:r>
            <a:r>
              <a:rPr lang="en-US" sz="1700">
                <a:solidFill>
                  <a:srgbClr val="4D4D4D"/>
                </a:solidFill>
              </a:rPr>
              <a:t> mimetype.assign = (</a:t>
            </a:r>
          </a:p>
          <a:p>
            <a:pPr marL="1143000" lvl="2" indent="-228600"/>
            <a:r>
              <a:rPr lang="en-US" sz="1700">
                <a:solidFill>
                  <a:srgbClr val="4D4D4D"/>
                </a:solidFill>
              </a:rPr>
              <a:t>	...</a:t>
            </a:r>
          </a:p>
          <a:p>
            <a:pPr marL="1143000" lvl="2" indent="-228600"/>
            <a:r>
              <a:rPr lang="en-US" sz="1700">
                <a:solidFill>
                  <a:srgbClr val="4D4D4D"/>
                </a:solidFill>
              </a:rPr>
              <a:t>	".air" =&gt; "application/vnd.adobe.air-application-installer-package+zip"</a:t>
            </a:r>
          </a:p>
          <a:p>
            <a:pPr marL="342900" indent="-342900"/>
            <a:r>
              <a:rPr lang="en-US" sz="1700">
                <a:solidFill>
                  <a:srgbClr val="4D4D4D"/>
                </a:solidFill>
              </a:rPr>
              <a:t>	)</a:t>
            </a:r>
          </a:p>
          <a:p>
            <a:pPr marL="342900" indent="-342900"/>
            <a:endParaRPr lang="en-US" sz="1700">
              <a:solidFill>
                <a:srgbClr val="4D4D4D"/>
              </a:solidFill>
            </a:endParaRPr>
          </a:p>
          <a:p>
            <a:pPr marL="342900" indent="-342900"/>
            <a:r>
              <a:rPr lang="en-US" sz="1700" b="1">
                <a:solidFill>
                  <a:srgbClr val="4D4D4D"/>
                </a:solidFill>
              </a:rPr>
              <a:t>IIS:</a:t>
            </a:r>
          </a:p>
          <a:p>
            <a:pPr marL="342900" indent="-342900"/>
            <a:r>
              <a:rPr lang="en-US" sz="1700">
                <a:solidFill>
                  <a:srgbClr val="4D4D4D"/>
                </a:solidFill>
              </a:rPr>
              <a:t>	1) Select the HTTP Headers Tab.</a:t>
            </a:r>
          </a:p>
          <a:p>
            <a:pPr marL="342900" indent="-342900"/>
            <a:r>
              <a:rPr lang="en-US" sz="1700">
                <a:solidFill>
                  <a:srgbClr val="4D4D4D"/>
                </a:solidFill>
              </a:rPr>
              <a:t>	2) Select "File Types" and click "New Type"</a:t>
            </a:r>
          </a:p>
          <a:p>
            <a:pPr marL="342900" indent="-342900"/>
            <a:r>
              <a:rPr lang="en-US" sz="1700">
                <a:solidFill>
                  <a:srgbClr val="4D4D4D"/>
                </a:solidFill>
              </a:rPr>
              <a:t>	3) For the extension enter ".air" and for the associated content type enter 	application/vnd.adobe.air-application-installer-package+zip</a:t>
            </a:r>
          </a:p>
          <a:p>
            <a:pPr marL="342900" indent="-342900"/>
            <a:endParaRPr lang="en-US" sz="1700">
              <a:solidFill>
                <a:srgbClr val="4D4D4D"/>
              </a:solidFill>
            </a:endParaRPr>
          </a:p>
          <a:p>
            <a:pPr marL="342900" indent="-342900"/>
            <a:r>
              <a:rPr lang="en-US" sz="1700">
                <a:solidFill>
                  <a:srgbClr val="4D4D4D"/>
                </a:solidFill>
              </a:rPr>
              <a:t>http://www.davidtucker.net/2008/01/08/update-your-air-mime-type/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27013" y="969963"/>
            <a:ext cx="8699500" cy="56594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buFont typeface="Trebuchet MS" pitchFamily="34" charset="0"/>
              <a:buNone/>
            </a:pPr>
            <a:r>
              <a:rPr lang="en-US" smtClean="0"/>
              <a:t>This will be an in-depth look at the inner workings of Adobe's AIR runtime. Built upon the Flash player, AIR gives traditional</a:t>
            </a:r>
            <a:br>
              <a:rPr lang="en-US" smtClean="0"/>
            </a:br>
            <a:r>
              <a:rPr lang="en-US" smtClean="0"/>
              <a:t>web developers the power of true installable desktop applications. This session will demonstrate some of the most common areas of the API, as well as providing real world examples.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About Me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28600" y="1630363"/>
            <a:ext cx="8686800" cy="50022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51C70"/>
              </a:buClr>
            </a:pPr>
            <a:r>
              <a:rPr lang="en-US" sz="2600" smtClean="0"/>
              <a:t>I'm a Senior Web Developer for Dealerskins, Inc.</a:t>
            </a:r>
          </a:p>
          <a:p>
            <a:pPr>
              <a:buClr>
                <a:srgbClr val="C51C70"/>
              </a:buClr>
            </a:pPr>
            <a:r>
              <a:rPr lang="en-US" sz="2600" smtClean="0"/>
              <a:t>I maintain a recipe website, CoopCookbook.com.</a:t>
            </a:r>
          </a:p>
          <a:p>
            <a:pPr>
              <a:buClr>
                <a:srgbClr val="C51C70"/>
              </a:buClr>
            </a:pPr>
            <a:r>
              <a:rPr lang="en-US" sz="2600" smtClean="0"/>
              <a:t>I'm the author of several open source ColdFusion libraries: PicasaCFC, and ShrinkURL.</a:t>
            </a:r>
          </a:p>
          <a:p>
            <a:pPr>
              <a:buClr>
                <a:srgbClr val="C51C70"/>
              </a:buClr>
            </a:pPr>
            <a:r>
              <a:rPr lang="en-US" sz="2600" smtClean="0"/>
              <a:t>I have an AIR Application called Shrinkadoo in Adobe’s AIR marketplace.</a:t>
            </a:r>
          </a:p>
          <a:p>
            <a:pPr>
              <a:buClr>
                <a:srgbClr val="C51C70"/>
              </a:buClr>
            </a:pPr>
            <a:r>
              <a:rPr lang="en-US" sz="2600" smtClean="0"/>
              <a:t>I blog at andyMatthews.net about jQuery, JavaScript, ColdFusion, AIR, and Flex.</a:t>
            </a:r>
          </a:p>
          <a:p>
            <a:pPr>
              <a:buClr>
                <a:srgbClr val="C51C70"/>
              </a:buClr>
            </a:pPr>
            <a:r>
              <a:rPr lang="en-US" sz="2600" smtClean="0"/>
              <a:t>I live in Nashville, TN with my wife, two children, and two dogs.</a:t>
            </a:r>
          </a:p>
        </p:txBody>
      </p:sp>
      <p:sp>
        <p:nvSpPr>
          <p:cNvPr id="30723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Andy Matthews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What is AIR?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27013" y="969963"/>
            <a:ext cx="8699500" cy="56594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buFont typeface="Trebuchet MS" pitchFamily="34" charset="0"/>
              <a:buNone/>
            </a:pPr>
            <a:endParaRPr lang="en-US" smtClean="0"/>
          </a:p>
          <a:p>
            <a:pPr algn="ctr" eaLnBrk="1" hangingPunct="1">
              <a:buFont typeface="Trebuchet MS" pitchFamily="34" charset="0"/>
              <a:buNone/>
            </a:pPr>
            <a:endParaRPr lang="en-US" smtClean="0"/>
          </a:p>
          <a:p>
            <a:pPr algn="ctr" eaLnBrk="1" hangingPunct="1">
              <a:buFont typeface="Trebuchet MS" pitchFamily="34" charset="0"/>
              <a:buNone/>
            </a:pPr>
            <a:endParaRPr lang="en-US" smtClean="0"/>
          </a:p>
          <a:p>
            <a:pPr algn="ctr" eaLnBrk="1" hangingPunct="1">
              <a:buFont typeface="Trebuchet MS" pitchFamily="34" charset="0"/>
              <a:buNone/>
            </a:pPr>
            <a:r>
              <a:rPr lang="en-US" smtClean="0"/>
              <a:t>Adobe AIR is a runtime that lets developers combine HTML, Ajax, Adobe Flash®, and Flex technologies to deploy rich Internet applications (RIAs) on the desktop as a single application installer that works across operating systems.</a:t>
            </a:r>
            <a:endParaRPr lang="en-US" sz="3000" smtClean="0"/>
          </a:p>
        </p:txBody>
      </p:sp>
      <p:pic>
        <p:nvPicPr>
          <p:cNvPr id="32771" name="Picture 4" descr="adobe-ai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1116013"/>
            <a:ext cx="29718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 descr="426_0"/>
          <p:cNvPicPr>
            <a:picLocks noChangeAspect="1" noChangeArrowheads="1"/>
          </p:cNvPicPr>
          <p:nvPr/>
        </p:nvPicPr>
        <p:blipFill>
          <a:blip r:embed="rId3"/>
          <a:srcRect t="17999" b="17999"/>
          <a:stretch>
            <a:fillRect/>
          </a:stretch>
        </p:blipFill>
        <p:spPr bwMode="auto">
          <a:xfrm>
            <a:off x="873125" y="1771650"/>
            <a:ext cx="5715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AutoShape 16"/>
          <p:cNvSpPr>
            <a:spLocks noChangeArrowheads="1"/>
          </p:cNvSpPr>
          <p:nvPr/>
        </p:nvSpPr>
        <p:spPr bwMode="auto">
          <a:xfrm rot="5400000" flipH="1" flipV="1">
            <a:off x="2983706" y="5123657"/>
            <a:ext cx="1163637" cy="1270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C51C7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AutoShape 17"/>
          <p:cNvSpPr>
            <a:spLocks noChangeArrowheads="1"/>
          </p:cNvSpPr>
          <p:nvPr/>
        </p:nvSpPr>
        <p:spPr bwMode="auto">
          <a:xfrm rot="-5400000">
            <a:off x="5522118" y="4501357"/>
            <a:ext cx="1217613" cy="13716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C51C7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AutoShape 15"/>
          <p:cNvSpPr>
            <a:spLocks noChangeArrowheads="1"/>
          </p:cNvSpPr>
          <p:nvPr/>
        </p:nvSpPr>
        <p:spPr bwMode="auto">
          <a:xfrm rot="18725730" flipH="1">
            <a:off x="5730875" y="1085850"/>
            <a:ext cx="1257300" cy="13716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C51C7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8" name="Rectangle 20"/>
          <p:cNvSpPr>
            <a:spLocks noChangeArrowheads="1"/>
          </p:cNvSpPr>
          <p:nvPr/>
        </p:nvSpPr>
        <p:spPr bwMode="auto">
          <a:xfrm rot="-2897117">
            <a:off x="7456488" y="1582738"/>
            <a:ext cx="374650" cy="1485900"/>
          </a:xfrm>
          <a:prstGeom prst="rect">
            <a:avLst/>
          </a:prstGeom>
          <a:solidFill>
            <a:srgbClr val="C51C7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9" name="Content Placeholder 2"/>
          <p:cNvSpPr>
            <a:spLocks/>
          </p:cNvSpPr>
          <p:nvPr/>
        </p:nvSpPr>
        <p:spPr bwMode="auto">
          <a:xfrm rot="2540275">
            <a:off x="6604000" y="1966913"/>
            <a:ext cx="17145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000" b="1">
                <a:solidFill>
                  <a:srgbClr val="FFFFFF"/>
                </a:solidFill>
              </a:rPr>
              <a:t>Flash Player</a:t>
            </a:r>
          </a:p>
        </p:txBody>
      </p:sp>
      <p:sp>
        <p:nvSpPr>
          <p:cNvPr id="33800" name="Rectangle 21"/>
          <p:cNvSpPr>
            <a:spLocks noChangeArrowheads="1"/>
          </p:cNvSpPr>
          <p:nvPr/>
        </p:nvSpPr>
        <p:spPr bwMode="auto">
          <a:xfrm>
            <a:off x="3959225" y="5988050"/>
            <a:ext cx="1828800" cy="347663"/>
          </a:xfrm>
          <a:prstGeom prst="rect">
            <a:avLst/>
          </a:prstGeom>
          <a:solidFill>
            <a:srgbClr val="C51C7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1" name="Rectangle 23"/>
          <p:cNvSpPr>
            <a:spLocks noChangeArrowheads="1"/>
          </p:cNvSpPr>
          <p:nvPr/>
        </p:nvSpPr>
        <p:spPr bwMode="auto">
          <a:xfrm>
            <a:off x="6702425" y="5429250"/>
            <a:ext cx="1828800" cy="366713"/>
          </a:xfrm>
          <a:prstGeom prst="rect">
            <a:avLst/>
          </a:prstGeom>
          <a:solidFill>
            <a:srgbClr val="C51C7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2" name="Content Placeholder 2"/>
          <p:cNvSpPr>
            <a:spLocks/>
          </p:cNvSpPr>
          <p:nvPr/>
        </p:nvSpPr>
        <p:spPr bwMode="auto">
          <a:xfrm>
            <a:off x="3502025" y="5973763"/>
            <a:ext cx="22860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000" b="1">
                <a:solidFill>
                  <a:srgbClr val="FFFFFF"/>
                </a:solidFill>
              </a:rPr>
              <a:t>AIR Application 1</a:t>
            </a:r>
          </a:p>
        </p:txBody>
      </p:sp>
      <p:sp>
        <p:nvSpPr>
          <p:cNvPr id="33803" name="Content Placeholder 2"/>
          <p:cNvSpPr>
            <a:spLocks/>
          </p:cNvSpPr>
          <p:nvPr/>
        </p:nvSpPr>
        <p:spPr bwMode="auto">
          <a:xfrm>
            <a:off x="6245225" y="5405438"/>
            <a:ext cx="23272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000" b="1">
                <a:solidFill>
                  <a:srgbClr val="FFFFFF"/>
                </a:solidFill>
              </a:rPr>
              <a:t>AIR Application 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>
          <a:xfrm>
            <a:off x="225425" y="914400"/>
            <a:ext cx="8701088" cy="711200"/>
          </a:xfrm>
        </p:spPr>
        <p:txBody>
          <a:bodyPr/>
          <a:lstStyle/>
          <a:p>
            <a:pPr eaLnBrk="1" hangingPunct="1"/>
            <a:r>
              <a:rPr lang="en-US" sz="3800" smtClean="0"/>
              <a:t>A brief history</a:t>
            </a:r>
          </a:p>
        </p:txBody>
      </p:sp>
      <p:sp>
        <p:nvSpPr>
          <p:cNvPr id="34819" name="Content Placeholder 2"/>
          <p:cNvSpPr>
            <a:spLocks/>
          </p:cNvSpPr>
          <p:nvPr/>
        </p:nvSpPr>
        <p:spPr bwMode="auto">
          <a:xfrm>
            <a:off x="219075" y="1752600"/>
            <a:ext cx="8707438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400">
                <a:solidFill>
                  <a:srgbClr val="4D4D4D"/>
                </a:solidFill>
              </a:rPr>
              <a:t>First released March 2007 as Apollo for OSX and Windows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400">
                <a:solidFill>
                  <a:srgbClr val="4D4D4D"/>
                </a:solidFill>
              </a:rPr>
              <a:t>Renamed to AIR in June 2007, public beta released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400">
                <a:solidFill>
                  <a:srgbClr val="4D4D4D"/>
                </a:solidFill>
              </a:rPr>
              <a:t>Version 1.0 released in Feb 2008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400">
                <a:solidFill>
                  <a:srgbClr val="4D4D4D"/>
                </a:solidFill>
              </a:rPr>
              <a:t>Linux version released December 2008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400">
                <a:solidFill>
                  <a:srgbClr val="4D4D4D"/>
                </a:solidFill>
              </a:rPr>
              <a:t>Version 1.5 released in Feb 2009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Char char="•"/>
            </a:pPr>
            <a:r>
              <a:rPr lang="en-US" sz="2400">
                <a:solidFill>
                  <a:srgbClr val="4D4D4D"/>
                </a:solidFill>
              </a:rPr>
              <a:t>As of Feb 2009, over 100 million installs worldwide</a:t>
            </a:r>
            <a:br>
              <a:rPr lang="en-US" sz="2400">
                <a:solidFill>
                  <a:srgbClr val="4D4D4D"/>
                </a:solidFill>
              </a:rPr>
            </a:br>
            <a:r>
              <a:rPr lang="en-US" sz="2400">
                <a:solidFill>
                  <a:srgbClr val="4D4D4D"/>
                </a:solidFill>
              </a:rPr>
              <a:t/>
            </a:r>
            <a:br>
              <a:rPr lang="en-US" sz="2400">
                <a:solidFill>
                  <a:srgbClr val="4D4D4D"/>
                </a:solidFill>
              </a:rPr>
            </a:br>
            <a:r>
              <a:rPr lang="en-US" sz="1600">
                <a:solidFill>
                  <a:srgbClr val="4D4D4D"/>
                </a:solidFill>
              </a:rPr>
              <a:t>http://en.wikipedia.org/wiki/Adobe_Integrated_Runtime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What Can I Do With AIR?</a:t>
            </a:r>
          </a:p>
        </p:txBody>
      </p:sp>
    </p:spTree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3 - &amp;quot;Sample Title&amp;quot;&quot;/&gt;&lt;property id=&quot;20307&quot; value=&quot;256&quot;/&gt;&lt;/object&gt;&lt;object type=&quot;3&quot; unique_id=&quot;10069&quot;&gt;&lt;property id=&quot;20148&quot; value=&quot;5&quot;/&gt;&lt;property id=&quot;20300&quot; value=&quot;Slide 2 - &amp;quot;Content slide&amp;quot;&quot;/&gt;&lt;property id=&quot;20307&quot; value=&quot;257&quot;/&gt;&lt;/object&gt;&lt;object type=&quot;3&quot; unique_id=&quot;10070&quot;&gt;&lt;property id=&quot;20148&quot; value=&quot;5&quot;/&gt;&lt;property id=&quot;20300&quot; value=&quot;Slide 4 - &amp;quot;Two Content slide&amp;quot;&quot;/&gt;&lt;property id=&quot;20307&quot; value=&quot;259&quot;/&gt;&lt;/object&gt;&lt;object type=&quot;3&quot; unique_id=&quot;10071&quot;&gt;&lt;property id=&quot;20148&quot; value=&quot;5&quot;/&gt;&lt;property id=&quot;20300&quot; value=&quot;Slide 5 - &amp;quot;Comparison Slide&amp;quot;&quot;/&gt;&lt;property id=&quot;20307&quot; value=&quot;260&quot;/&gt;&lt;/object&gt;&lt;object type=&quot;3&quot; unique_id=&quot;10072&quot;&gt;&lt;property id=&quot;20148&quot; value=&quot;5&quot;/&gt;&lt;property id=&quot;20300&quot; value=&quot;Slide 6 - &amp;quot;Content with Caption&amp;quot;&quot;/&gt;&lt;property id=&quot;20307&quot; value=&quot;261&quot;/&gt;&lt;/object&gt;&lt;object type=&quot;3&quot; unique_id=&quot;10089&quot;&gt;&lt;property id=&quot;20148&quot; value=&quot;5&quot;/&gt;&lt;property id=&quot;20300&quot; value=&quot;Slide 1 - &amp;quot;Patterns In Enterprise Development &amp;quot;&quot;/&gt;&lt;property id=&quot;20307&quot; value=&quot;263&quot;/&gt;&lt;/object&gt;&lt;/object&gt;&lt;/object&gt;&lt;/database&gt;"/>
</p:tagLst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548DD4"/>
      </a:dk1>
      <a:lt1>
        <a:srgbClr val="C6D9F0"/>
      </a:lt1>
      <a:dk2>
        <a:srgbClr val="1F497D"/>
      </a:dk2>
      <a:lt2>
        <a:srgbClr val="DBE5F1"/>
      </a:lt2>
      <a:accent1>
        <a:srgbClr val="4F81BD"/>
      </a:accent1>
      <a:accent2>
        <a:srgbClr val="C0504D"/>
      </a:accent2>
      <a:accent3>
        <a:srgbClr val="DFE9F6"/>
      </a:accent3>
      <a:accent4>
        <a:srgbClr val="4678B5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548DD4"/>
        </a:dk1>
        <a:lt1>
          <a:srgbClr val="C6D9F0"/>
        </a:lt1>
        <a:dk2>
          <a:srgbClr val="1F497D"/>
        </a:dk2>
        <a:lt2>
          <a:srgbClr val="DBE5F1"/>
        </a:lt2>
        <a:accent1>
          <a:srgbClr val="4F81BD"/>
        </a:accent1>
        <a:accent2>
          <a:srgbClr val="C0504D"/>
        </a:accent2>
        <a:accent3>
          <a:srgbClr val="DFE9F6"/>
        </a:accent3>
        <a:accent4>
          <a:srgbClr val="4678B5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1756</TotalTime>
  <Words>552</Words>
  <Application>Microsoft Office PowerPoint</Application>
  <PresentationFormat>On-screen Show (4:3)</PresentationFormat>
  <Paragraphs>106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Trebuchet MS</vt:lpstr>
      <vt:lpstr>Arial</vt:lpstr>
      <vt:lpstr>Calibri</vt:lpstr>
      <vt:lpstr>1_Custom Design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A brief history</vt:lpstr>
      <vt:lpstr>What Can I Do With AIR?</vt:lpstr>
      <vt:lpstr>Capabilities</vt:lpstr>
      <vt:lpstr>Let’s jump into the code</vt:lpstr>
      <vt:lpstr>Clipboard Access</vt:lpstr>
      <vt:lpstr>File System Access</vt:lpstr>
      <vt:lpstr>SQLite Access</vt:lpstr>
      <vt:lpstr>Transparency, System Trays &amp; Menus</vt:lpstr>
      <vt:lpstr>Self-updating applications</vt:lpstr>
      <vt:lpstr>Self-updating applications</vt:lpstr>
      <vt:lpstr>Web server setup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Rae</dc:creator>
  <cp:lastModifiedBy>Andy Matthews</cp:lastModifiedBy>
  <cp:revision>284</cp:revision>
  <dcterms:created xsi:type="dcterms:W3CDTF">2008-01-10T01:49:42Z</dcterms:created>
  <dcterms:modified xsi:type="dcterms:W3CDTF">2009-09-09T01:12:08Z</dcterms:modified>
</cp:coreProperties>
</file>