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63" r:id="rId2"/>
    <p:sldId id="256" r:id="rId3"/>
    <p:sldId id="266" r:id="rId4"/>
    <p:sldId id="265" r:id="rId5"/>
    <p:sldId id="267" r:id="rId6"/>
    <p:sldId id="331" r:id="rId7"/>
    <p:sldId id="326" r:id="rId8"/>
    <p:sldId id="327" r:id="rId9"/>
    <p:sldId id="329" r:id="rId10"/>
    <p:sldId id="330" r:id="rId11"/>
    <p:sldId id="287" r:id="rId12"/>
    <p:sldId id="333" r:id="rId13"/>
    <p:sldId id="289" r:id="rId14"/>
    <p:sldId id="288" r:id="rId15"/>
    <p:sldId id="291" r:id="rId16"/>
    <p:sldId id="290" r:id="rId17"/>
    <p:sldId id="316" r:id="rId18"/>
    <p:sldId id="324" r:id="rId19"/>
    <p:sldId id="292" r:id="rId20"/>
    <p:sldId id="293" r:id="rId21"/>
    <p:sldId id="294" r:id="rId22"/>
    <p:sldId id="295" r:id="rId23"/>
    <p:sldId id="296" r:id="rId24"/>
    <p:sldId id="317" r:id="rId25"/>
    <p:sldId id="315" r:id="rId26"/>
    <p:sldId id="298" r:id="rId27"/>
    <p:sldId id="318" r:id="rId28"/>
    <p:sldId id="319" r:id="rId29"/>
    <p:sldId id="299" r:id="rId30"/>
    <p:sldId id="301" r:id="rId31"/>
    <p:sldId id="323" r:id="rId32"/>
    <p:sldId id="313" r:id="rId33"/>
    <p:sldId id="303" r:id="rId34"/>
    <p:sldId id="302" r:id="rId35"/>
    <p:sldId id="320" r:id="rId36"/>
    <p:sldId id="325" r:id="rId37"/>
    <p:sldId id="304" r:id="rId38"/>
    <p:sldId id="305" r:id="rId39"/>
    <p:sldId id="321" r:id="rId40"/>
    <p:sldId id="308" r:id="rId41"/>
    <p:sldId id="278" r:id="rId42"/>
    <p:sldId id="322" r:id="rId43"/>
    <p:sldId id="268" r:id="rId44"/>
    <p:sldId id="269" r:id="rId45"/>
    <p:sldId id="270" r:id="rId46"/>
    <p:sldId id="271" r:id="rId47"/>
    <p:sldId id="273" r:id="rId48"/>
    <p:sldId id="274" r:id="rId49"/>
    <p:sldId id="275" r:id="rId50"/>
    <p:sldId id="276" r:id="rId51"/>
    <p:sldId id="277" r:id="rId52"/>
    <p:sldId id="283" r:id="rId53"/>
    <p:sldId id="284" r:id="rId54"/>
    <p:sldId id="285" r:id="rId55"/>
    <p:sldId id="286" r:id="rId56"/>
    <p:sldId id="332" r:id="rId57"/>
    <p:sldId id="306" r:id="rId58"/>
    <p:sldId id="307" r:id="rId59"/>
    <p:sldId id="310" r:id="rId60"/>
    <p:sldId id="312" r:id="rId61"/>
  </p:sldIdLst>
  <p:sldSz cx="9144000" cy="6858000" type="screen4x3"/>
  <p:notesSz cx="6858000" cy="9144000"/>
  <p:custDataLst>
    <p:tags r:id="rId6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  <a:srgbClr val="8EB4E3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0422" autoAdjust="0"/>
    <p:restoredTop sz="93080" autoAdjust="0"/>
  </p:normalViewPr>
  <p:slideViewPr>
    <p:cSldViewPr>
      <p:cViewPr varScale="1">
        <p:scale>
          <a:sx n="108" d="100"/>
          <a:sy n="108" d="100"/>
        </p:scale>
        <p:origin x="-9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84"/>
    </p:cViewPr>
  </p:sorterViewPr>
  <p:notesViewPr>
    <p:cSldViewPr>
      <p:cViewPr varScale="1">
        <p:scale>
          <a:sx n="86" d="100"/>
          <a:sy n="86" d="100"/>
        </p:scale>
        <p:origin x="-3120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CF.Objective() 2008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988EEC4-5ECE-4027-988C-6665A6738981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Author Name, Company &amp; Website/Email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20C2E9A-F607-44D1-8528-36D793FFCA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CF.Objective() 2008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C673F58-C70B-4584-817E-4D0759A165C8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/>
              <a:t>Author Name, Company &amp; Website/Email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03AA6C8-A146-4321-AA86-FEC71D663A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381000"/>
            <a:ext cx="6324600" cy="2505075"/>
          </a:xfrm>
        </p:spPr>
        <p:txBody>
          <a:bodyPr anchor="b"/>
          <a:lstStyle>
            <a:lvl1pPr algn="l">
              <a:defRPr sz="4000" b="1" cap="all">
                <a:solidFill>
                  <a:schemeClr val="tx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2200" y="3429001"/>
            <a:ext cx="6324600" cy="11430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3"/>
          </p:nvPr>
        </p:nvSpPr>
        <p:spPr>
          <a:xfrm>
            <a:off x="2362200" y="2895600"/>
            <a:ext cx="6324600" cy="457200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4D318-CA94-4521-9A3C-C19FDA5901DB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EBE1C-CCEB-460B-A529-7A8A5FF84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19FB1-6A2D-4937-9889-90FD5DDBAEE2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C7A47-577E-4C82-959E-AA7C16B4A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CE711-EF61-41E8-8C6D-D013DB2DAA7B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0556D-20C9-459B-B9D8-DB02DBB10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609601"/>
            <a:ext cx="6400800" cy="2990850"/>
          </a:xfrm>
        </p:spPr>
        <p:txBody>
          <a:bodyPr anchor="b"/>
          <a:lstStyle>
            <a:lvl1pPr algn="l"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886200"/>
            <a:ext cx="6400800" cy="990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E67AD"/>
                </a:solidFill>
              </a:defRPr>
            </a:lvl1pPr>
          </a:lstStyle>
          <a:p>
            <a:pPr>
              <a:defRPr/>
            </a:pPr>
            <a:fld id="{00772546-0E52-413F-86F0-0BA2C17187B7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E67A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E67AD"/>
                </a:solidFill>
              </a:defRPr>
            </a:lvl1pPr>
          </a:lstStyle>
          <a:p>
            <a:pPr>
              <a:defRPr/>
            </a:pPr>
            <a:fld id="{05319AE0-2C7B-47DD-9A61-1CBE361108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>
            <a:lvl1pPr algn="l"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8467A-C4AA-4BD7-80F3-0028A9867568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E9B65-9410-4BB7-ACCD-7304D1554E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88F58-2F9E-42A6-AD23-359162C0BE2E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5C222-8393-4847-93F7-F373E91D25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540F1-A42F-4C23-93AE-08F6E258B51F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E32B6-FF0B-41A0-9C10-FC09340EAC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A286D-AF7B-430E-9183-EC8B96ECAED3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45EC8-4CD0-4D34-8563-BE8D8B1B34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5FE1-22F3-4F08-BBFD-E679A32988AD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48110-336C-42E7-9F78-4AFA68123A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buClr>
                <a:schemeClr val="accent3">
                  <a:lumMod val="60000"/>
                  <a:lumOff val="40000"/>
                </a:schemeClr>
              </a:buClr>
              <a:defRPr sz="3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buClr>
                <a:schemeClr val="accent3">
                  <a:lumMod val="60000"/>
                  <a:lumOff val="40000"/>
                </a:schemeClr>
              </a:buCl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buClr>
                <a:schemeClr val="accent3">
                  <a:lumMod val="60000"/>
                  <a:lumOff val="40000"/>
                </a:schemeClr>
              </a:buCl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buClr>
                <a:schemeClr val="accent3">
                  <a:lumMod val="60000"/>
                  <a:lumOff val="40000"/>
                </a:schemeClr>
              </a:buCl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4DA87-6C26-49A9-86C9-15F98B5CA266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73D06-9132-4A81-A0DF-A1FE96B289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0D3BC-B189-4CB1-9E62-51AB66B893E7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27E1-529E-4DA1-B0AF-8F346F2B52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9B3E0"/>
                </a:solidFill>
                <a:cs typeface="Arial" charset="0"/>
              </a:defRPr>
            </a:lvl1pPr>
          </a:lstStyle>
          <a:p>
            <a:pPr>
              <a:defRPr/>
            </a:pPr>
            <a:fld id="{2239237E-B35B-4270-BB04-2EB267795FDE}" type="datetimeFigureOut">
              <a:rPr lang="en-US"/>
              <a:pPr>
                <a:defRPr/>
              </a:pPr>
              <a:t>4/28/2009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99B3E0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9B3E0"/>
                </a:solidFill>
                <a:cs typeface="Arial" charset="0"/>
              </a:defRPr>
            </a:lvl1pPr>
          </a:lstStyle>
          <a:p>
            <a:pPr>
              <a:defRPr/>
            </a:pPr>
            <a:fld id="{A9EF7AEB-E0FF-4706-9F62-B9C8C76FE7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62" r:id="rId10"/>
    <p:sldLayoutId id="2147483663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6D9F1"/>
          </a:solidFill>
          <a:latin typeface="Trebuchet MS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Trebuchet MS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Trebuchet MS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Trebuchet MS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Trebuchet MS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C6D9F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3D69B"/>
        </a:buClr>
        <a:buFont typeface="Trebuchet MS" pitchFamily="34" charset="0"/>
        <a:buChar char="•"/>
        <a:defRPr sz="3200" kern="1200">
          <a:solidFill>
            <a:srgbClr val="DCE6F2"/>
          </a:solidFill>
          <a:latin typeface="Trebuchet MS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3D69B"/>
        </a:buClr>
        <a:buFont typeface="Trebuchet MS" pitchFamily="34" charset="0"/>
        <a:buChar char="–"/>
        <a:defRPr sz="2800" kern="1200">
          <a:solidFill>
            <a:srgbClr val="DCE6F2"/>
          </a:solidFill>
          <a:latin typeface="Trebuchet MS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3D69B"/>
        </a:buClr>
        <a:buFont typeface="Trebuchet MS" pitchFamily="34" charset="0"/>
        <a:buChar char="•"/>
        <a:defRPr sz="2400" kern="1200">
          <a:solidFill>
            <a:srgbClr val="DCE6F2"/>
          </a:solidFill>
          <a:latin typeface="Trebuchet MS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3D69B"/>
        </a:buClr>
        <a:buFont typeface="Trebuchet MS" pitchFamily="34" charset="0"/>
        <a:buChar char="–"/>
        <a:defRPr sz="2000" kern="1200">
          <a:solidFill>
            <a:srgbClr val="DCE6F2"/>
          </a:solidFill>
          <a:latin typeface="Trebuchet MS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3D69B"/>
        </a:buClr>
        <a:buFont typeface="Trebuchet MS" pitchFamily="34" charset="0"/>
        <a:buChar char="»"/>
        <a:defRPr sz="2000" kern="1200">
          <a:solidFill>
            <a:srgbClr val="DCE6F2"/>
          </a:solidFill>
          <a:latin typeface="Trebuchet MS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1905000" y="-76200"/>
            <a:ext cx="7010400" cy="2505075"/>
          </a:xfrm>
        </p:spPr>
        <p:txBody>
          <a:bodyPr/>
          <a:lstStyle/>
          <a:p>
            <a:pPr eaLnBrk="1" hangingPunct="1"/>
            <a:r>
              <a:rPr lang="en-US" sz="4400" i="1" cap="none" smtClean="0">
                <a:solidFill>
                  <a:srgbClr val="C6D9F1"/>
                </a:solidFill>
                <a:latin typeface="Trebuchet MS" pitchFamily="34" charset="0"/>
                <a:cs typeface="Arial" charset="0"/>
              </a:rPr>
              <a:t>jQuery &amp; AIR,</a:t>
            </a:r>
            <a:br>
              <a:rPr lang="en-US" sz="4400" i="1" cap="none" smtClean="0">
                <a:solidFill>
                  <a:srgbClr val="C6D9F1"/>
                </a:solidFill>
                <a:latin typeface="Trebuchet MS" pitchFamily="34" charset="0"/>
                <a:cs typeface="Arial" charset="0"/>
              </a:rPr>
            </a:br>
            <a:r>
              <a:rPr lang="en-US" sz="4400" i="1" cap="none" smtClean="0">
                <a:solidFill>
                  <a:srgbClr val="C6D9F1"/>
                </a:solidFill>
                <a:latin typeface="Trebuchet MS" pitchFamily="34" charset="0"/>
                <a:cs typeface="Arial" charset="0"/>
              </a:rPr>
              <a:t>Desktop Development for the Front End Designer</a:t>
            </a:r>
          </a:p>
        </p:txBody>
      </p:sp>
      <p:sp>
        <p:nvSpPr>
          <p:cNvPr id="15362" name="Text Placeholder 2"/>
          <p:cNvSpPr>
            <a:spLocks noGrp="1"/>
          </p:cNvSpPr>
          <p:nvPr>
            <p:ph type="body" idx="1"/>
          </p:nvPr>
        </p:nvSpPr>
        <p:spPr>
          <a:xfrm>
            <a:off x="1905000" y="2971800"/>
            <a:ext cx="6324600" cy="1752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tx1"/>
                </a:solidFill>
                <a:latin typeface="Trebuchet MS" pitchFamily="34" charset="0"/>
                <a:cs typeface="Arial" charset="0"/>
              </a:rPr>
              <a:t>Andy Matthews</a:t>
            </a:r>
          </a:p>
          <a:p>
            <a:pPr eaLnBrk="1" hangingPunct="1"/>
            <a:r>
              <a:rPr lang="en-US" smtClean="0">
                <a:solidFill>
                  <a:schemeClr val="tx1"/>
                </a:solidFill>
                <a:latin typeface="Trebuchet MS" pitchFamily="34" charset="0"/>
                <a:cs typeface="Arial" charset="0"/>
              </a:rPr>
              <a:t>www.andymatthews.net</a:t>
            </a:r>
          </a:p>
          <a:p>
            <a:pPr eaLnBrk="1" hangingPunct="1"/>
            <a:r>
              <a:rPr lang="en-US" smtClean="0">
                <a:solidFill>
                  <a:schemeClr val="tx1"/>
                </a:solidFill>
                <a:latin typeface="Trebuchet MS" pitchFamily="34" charset="0"/>
                <a:cs typeface="Arial" charset="0"/>
              </a:rPr>
              <a:t>www.commadelimited.com</a:t>
            </a:r>
          </a:p>
          <a:p>
            <a:pPr eaLnBrk="1" hangingPunct="1"/>
            <a:r>
              <a:rPr lang="en-US" smtClean="0">
                <a:solidFill>
                  <a:schemeClr val="tx1"/>
                </a:solidFill>
                <a:latin typeface="Trebuchet MS" pitchFamily="34" charset="0"/>
                <a:cs typeface="Arial" charset="0"/>
              </a:rPr>
              <a:t>Twitter: commadelimited</a:t>
            </a:r>
          </a:p>
          <a:p>
            <a:pPr eaLnBrk="1" hangingPunct="1"/>
            <a:r>
              <a:rPr lang="en-US" smtClean="0">
                <a:solidFill>
                  <a:schemeClr val="tx1"/>
                </a:solidFill>
                <a:latin typeface="Trebuchet MS" pitchFamily="34" charset="0"/>
                <a:cs typeface="Arial" charset="0"/>
              </a:rPr>
              <a:t>AIM: mydognacho</a:t>
            </a:r>
          </a:p>
          <a:p>
            <a:pPr eaLnBrk="1" hangingPunct="1"/>
            <a:endParaRPr lang="en-US" smtClean="0">
              <a:solidFill>
                <a:srgbClr val="558ED5"/>
              </a:solidFill>
              <a:latin typeface="Trebuchet MS" pitchFamily="34" charset="0"/>
              <a:cs typeface="Arial" charset="0"/>
            </a:endParaRPr>
          </a:p>
          <a:p>
            <a:pPr eaLnBrk="1" hangingPunct="1"/>
            <a:endParaRPr lang="en-US" smtClean="0">
              <a:solidFill>
                <a:srgbClr val="558ED5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15363" name="Text Placeholder 3"/>
          <p:cNvSpPr>
            <a:spLocks noGrp="1"/>
          </p:cNvSpPr>
          <p:nvPr>
            <p:ph type="body" idx="13"/>
          </p:nvPr>
        </p:nvSpPr>
        <p:spPr>
          <a:xfrm>
            <a:off x="1905000" y="2438400"/>
            <a:ext cx="6324600" cy="457200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rgbClr val="C6D9F1"/>
                </a:solidFill>
                <a:latin typeface="Trebuchet MS" pitchFamily="34" charset="0"/>
                <a:cs typeface="Arial" charset="0"/>
              </a:rPr>
              <a:t>Room B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Let's look at some HTML/JS AIR apps</a:t>
            </a:r>
          </a:p>
        </p:txBody>
      </p:sp>
      <p:sp>
        <p:nvSpPr>
          <p:cNvPr id="34818" name="Title 1"/>
          <p:cNvSpPr>
            <a:spLocks/>
          </p:cNvSpPr>
          <p:nvPr/>
        </p:nvSpPr>
        <p:spPr bwMode="auto">
          <a:xfrm>
            <a:off x="342900" y="1870075"/>
            <a:ext cx="226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ColorLovers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Color chooser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 b="1">
                <a:solidFill>
                  <a:srgbClr val="C6D9F1"/>
                </a:solidFill>
                <a:cs typeface="Arial" charset="0"/>
              </a:rPr>
              <a:t>http://snurl.com/dvflc</a:t>
            </a:r>
            <a:r>
              <a:rPr lang="en-US" sz="1200">
                <a:solidFill>
                  <a:srgbClr val="C6D9F1"/>
                </a:solidFill>
                <a:cs typeface="Arial" charset="0"/>
              </a:rPr>
              <a:t> </a:t>
            </a:r>
          </a:p>
        </p:txBody>
      </p:sp>
      <p:pic>
        <p:nvPicPr>
          <p:cNvPr id="34819" name="Picture 5" descr="colorlov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2819400"/>
            <a:ext cx="25019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itle 1"/>
          <p:cNvSpPr>
            <a:spLocks/>
          </p:cNvSpPr>
          <p:nvPr/>
        </p:nvSpPr>
        <p:spPr bwMode="auto">
          <a:xfrm>
            <a:off x="3238500" y="1870075"/>
            <a:ext cx="226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Shrinkadoo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URL Shortener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 b="1">
                <a:solidFill>
                  <a:srgbClr val="C6D9F1"/>
                </a:solidFill>
                <a:cs typeface="Arial" charset="0"/>
              </a:rPr>
              <a:t>http://snurl.com/dbzo8</a:t>
            </a:r>
          </a:p>
        </p:txBody>
      </p:sp>
      <p:pic>
        <p:nvPicPr>
          <p:cNvPr id="34821" name="Picture 7" descr="shrinkado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0" y="2819400"/>
            <a:ext cx="24384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Title 1"/>
          <p:cNvSpPr>
            <a:spLocks/>
          </p:cNvSpPr>
          <p:nvPr/>
        </p:nvSpPr>
        <p:spPr bwMode="auto">
          <a:xfrm>
            <a:off x="6118225" y="1905000"/>
            <a:ext cx="22606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Spaz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Twitter client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>
                <a:solidFill>
                  <a:schemeClr val="bg2"/>
                </a:solidFill>
              </a:rPr>
              <a:t>http://snurl.com/dw3zr</a:t>
            </a:r>
          </a:p>
        </p:txBody>
      </p:sp>
      <p:pic>
        <p:nvPicPr>
          <p:cNvPr id="34823" name="Picture 10" descr="spa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819400"/>
            <a:ext cx="2511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62150"/>
            <a:ext cx="6400800" cy="2990850"/>
          </a:xfrm>
        </p:spPr>
        <p:txBody>
          <a:bodyPr anchor="b"/>
          <a:lstStyle/>
          <a:p>
            <a:pPr eaLnBrk="1" hangingPunct="1"/>
            <a:r>
              <a:rPr lang="en-US" smtClean="0">
                <a:cs typeface="Arial" charset="0"/>
              </a:rPr>
              <a:t>jQuery, a deeper dive</a:t>
            </a:r>
            <a:br>
              <a:rPr lang="en-US" smtClean="0">
                <a:cs typeface="Arial" charset="0"/>
              </a:rPr>
            </a:br>
            <a:r>
              <a:rPr lang="en-US" sz="2000" smtClean="0">
                <a:cs typeface="Arial" charset="0"/>
              </a:rPr>
              <a:t>* extra stuff at the end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This presentation can be downloaded from my website, along with all sample files</a:t>
            </a:r>
          </a:p>
          <a:p>
            <a:pPr algn="ctr" eaLnBrk="1" hangingPunct="1">
              <a:buFont typeface="Trebuchet MS" pitchFamily="34" charset="0"/>
              <a:buNone/>
            </a:pPr>
            <a:r>
              <a:rPr lang="en-US" sz="1600" smtClean="0">
                <a:cs typeface="Arial" charset="0"/>
              </a:rPr>
              <a:t>http://andymatthews.net/downloads/presentations/cfObjective-05-16-09.zip</a:t>
            </a:r>
            <a:r>
              <a:rPr lang="en-US" smtClean="0"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How does jQuery work?</a:t>
            </a:r>
          </a:p>
          <a:p>
            <a:pPr algn="ctr" eaLnBrk="1" hangingPunct="1">
              <a:buFont typeface="Trebuchet MS" pitchFamily="34" charset="0"/>
              <a:buNone/>
            </a:pPr>
            <a:endParaRPr lang="en-US" smtClean="0">
              <a:cs typeface="Arial" charset="0"/>
            </a:endParaRPr>
          </a:p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At its most basic jQuery provides a way to interact with elements on an HTML page.</a:t>
            </a:r>
          </a:p>
        </p:txBody>
      </p:sp>
      <p:pic>
        <p:nvPicPr>
          <p:cNvPr id="37890" name="Picture 4" descr="logo_jquery_215x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8525" y="1676400"/>
            <a:ext cx="2047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Selectors - without them jQuery is useless.</a:t>
            </a:r>
          </a:p>
        </p:txBody>
      </p:sp>
      <p:sp>
        <p:nvSpPr>
          <p:cNvPr id="47106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element selector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'body'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css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'background'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'lightblue'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ID and class selectors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'#navigation'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attr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'title'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'THIS is my title'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'.title'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html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'TITLE'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the above two selectors in one chain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'#navigation'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attr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'title'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'THIS is my title'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children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'.title'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html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'TITLE'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searching for empty nodes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'b:empty'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html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'baby'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hide content when page loads, add a border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'#moreContent'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hide</a:t>
            </a:r>
            <a:r>
              <a:rPr lang="en-US" sz="1600">
                <a:solidFill>
                  <a:srgbClr val="5C5C5C"/>
                </a:solidFill>
              </a:rPr>
              <a:t>().</a:t>
            </a:r>
            <a:r>
              <a:rPr lang="en-US" sz="1600">
                <a:solidFill>
                  <a:srgbClr val="000000"/>
                </a:solidFill>
              </a:rPr>
              <a:t>css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'1px solid black'</a:t>
            </a:r>
            <a:r>
              <a:rPr lang="en-US" sz="1600">
                <a:solidFill>
                  <a:srgbClr val="5C5C5C"/>
                </a:solidFill>
              </a:rPr>
              <a:t>);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7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71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71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71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71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71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71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Events – without them apps would be boring</a:t>
            </a:r>
          </a:p>
        </p:txBody>
      </p:sp>
      <p:sp>
        <p:nvSpPr>
          <p:cNvPr id="48130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mouseover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'b:empty'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html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'baby'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bind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'mouseover'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000000"/>
                </a:solidFill>
              </a:rPr>
              <a:t>alert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'who you calling baby?'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});</a:t>
            </a:r>
            <a:r>
              <a:rPr lang="en-US" sz="1600">
                <a:solidFill>
                  <a:schemeClr val="bg1"/>
                </a:solidFill>
              </a:rPr>
              <a:t> </a:t>
            </a: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toggles between states using the click event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'p input[value=add a border]'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toggle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'#navigation, b'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css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'2px solid purple'</a:t>
            </a:r>
            <a:r>
              <a:rPr lang="en-US" sz="1600">
                <a:solidFill>
                  <a:srgbClr val="5C5C5C"/>
                </a:solidFill>
              </a:rPr>
              <a:t>);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</a:t>
            </a:r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document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trigger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'borderToggle'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800040"/>
                </a:solidFill>
              </a:rPr>
              <a:t>true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},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'#navigation, b'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css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rgbClr val="FF0080"/>
                </a:solidFill>
              </a:rPr>
              <a:t>'none'</a:t>
            </a:r>
            <a:r>
              <a:rPr lang="en-US" sz="1600">
                <a:solidFill>
                  <a:srgbClr val="5C5C5C"/>
                </a:solidFill>
              </a:rPr>
              <a:t>);</a:t>
            </a: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document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trigger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'borderToggle'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800040"/>
                </a:solidFill>
              </a:rPr>
              <a:t>false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});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create custom event listener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document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bind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'borderToggle'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data</a:t>
            </a:r>
            <a:r>
              <a:rPr lang="en-US" sz="1600">
                <a:solidFill>
                  <a:srgbClr val="5C5C5C"/>
                </a:solidFill>
              </a:rPr>
              <a:t>)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 b="1">
                <a:solidFill>
                  <a:srgbClr val="0000C0"/>
                </a:solidFill>
              </a:rPr>
              <a:t>	var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000000"/>
                </a:solidFill>
              </a:rPr>
              <a:t>status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=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data</a:t>
            </a:r>
            <a:r>
              <a:rPr lang="en-US" sz="1600">
                <a:solidFill>
                  <a:srgbClr val="5C5C5C"/>
                </a:solidFill>
              </a:rPr>
              <a:t>)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?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FF0080"/>
                </a:solidFill>
              </a:rPr>
              <a:t>"I've got a border now"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: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FF0080"/>
                </a:solidFill>
              </a:rPr>
              <a:t>"Aww, where'd my border go?"</a:t>
            </a:r>
            <a:r>
              <a:rPr lang="en-US" sz="1600">
                <a:solidFill>
                  <a:srgbClr val="5C5C5C"/>
                </a:solidFill>
              </a:rPr>
              <a:t>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alert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000000"/>
                </a:solidFill>
              </a:rPr>
              <a:t>status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});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8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8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1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81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81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81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1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813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813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813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813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813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813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Effects – animation ain't just for Flash</a:t>
            </a:r>
          </a:p>
        </p:txBody>
      </p:sp>
      <p:sp>
        <p:nvSpPr>
          <p:cNvPr id="49154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// do lots of jQuery magic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'p input[value=psst wanna see something?]'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toggle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8000"/>
                </a:solidFill>
              </a:rPr>
              <a:t>	// open the div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'#moreContent'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slideDown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'fast'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'p input[value=make it bigger]'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fadeIn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'fast'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click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'#moreContent'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animate</a:t>
            </a:r>
            <a:r>
              <a:rPr lang="en-US" sz="1600">
                <a:solidFill>
                  <a:srgbClr val="5C5C5C"/>
                </a:solidFill>
              </a:rPr>
              <a:t>({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	fontSize</a:t>
            </a:r>
            <a:r>
              <a:rPr lang="en-US" sz="1600">
                <a:solidFill>
                  <a:srgbClr val="5C5C5C"/>
                </a:solidFill>
              </a:rPr>
              <a:t>: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FF0080"/>
                </a:solidFill>
              </a:rPr>
              <a:t>"2em"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		},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004080"/>
                </a:solidFill>
              </a:rPr>
              <a:t>750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	})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},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'#moreContent'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animate</a:t>
            </a:r>
            <a:r>
              <a:rPr lang="en-US" sz="1600">
                <a:solidFill>
                  <a:srgbClr val="5C5C5C"/>
                </a:solidFill>
              </a:rPr>
              <a:t>({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	fontSize</a:t>
            </a:r>
            <a:r>
              <a:rPr lang="en-US" sz="1600">
                <a:solidFill>
                  <a:srgbClr val="5C5C5C"/>
                </a:solidFill>
              </a:rPr>
              <a:t>: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FF0080"/>
                </a:solidFill>
              </a:rPr>
              <a:t>"1em"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	},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>
                <a:solidFill>
                  <a:srgbClr val="004080"/>
                </a:solidFill>
              </a:rPr>
              <a:t>750</a:t>
            </a:r>
            <a:r>
              <a:rPr lang="en-US" sz="1600">
                <a:solidFill>
                  <a:srgbClr val="5C5C5C"/>
                </a:solidFill>
              </a:rPr>
              <a:t>,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lang="en-US" sz="1600" b="1">
                <a:solidFill>
                  <a:srgbClr val="0000C0"/>
                </a:solidFill>
              </a:rPr>
              <a:t>function</a:t>
            </a:r>
            <a:r>
              <a:rPr lang="en-US" sz="1600">
                <a:solidFill>
                  <a:srgbClr val="5C5C5C"/>
                </a:solidFill>
              </a:rPr>
              <a:t>(){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 b="1">
                <a:solidFill>
                  <a:srgbClr val="0000C0"/>
                </a:solidFill>
              </a:rPr>
              <a:t>this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slideUp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'fast'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000000"/>
                </a:solidFill>
              </a:rPr>
              <a:t>		$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'p input[value=make it bigger]'</a:t>
            </a:r>
            <a:r>
              <a:rPr lang="en-US" sz="1600">
                <a:solidFill>
                  <a:srgbClr val="5C5C5C"/>
                </a:solidFill>
              </a:rPr>
              <a:t>).</a:t>
            </a:r>
            <a:r>
              <a:rPr lang="en-US" sz="1600">
                <a:solidFill>
                  <a:srgbClr val="000000"/>
                </a:solidFill>
              </a:rPr>
              <a:t>fadeOut</a:t>
            </a:r>
            <a:r>
              <a:rPr lang="en-US" sz="1600">
                <a:solidFill>
                  <a:srgbClr val="5C5C5C"/>
                </a:solidFill>
              </a:rPr>
              <a:t>(</a:t>
            </a:r>
            <a:r>
              <a:rPr lang="en-US" sz="1600">
                <a:solidFill>
                  <a:srgbClr val="FF0080"/>
                </a:solidFill>
              </a:rPr>
              <a:t>'fast'</a:t>
            </a:r>
            <a:r>
              <a:rPr lang="en-US" sz="1600">
                <a:solidFill>
                  <a:srgbClr val="5C5C5C"/>
                </a:solidFill>
              </a:rPr>
              <a:t>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	});</a:t>
            </a:r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rgbClr val="5C5C5C"/>
                </a:solidFill>
              </a:rPr>
              <a:t>});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915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915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915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915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915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Let’s look at some code</a:t>
            </a:r>
            <a:br>
              <a:rPr lang="en-US" sz="3400" smtClean="0">
                <a:cs typeface="Arial" charset="0"/>
              </a:rPr>
            </a:br>
            <a:r>
              <a:rPr lang="en-US" sz="1200" smtClean="0">
                <a:cs typeface="Arial" charset="0"/>
              </a:rPr>
              <a:t>presentation/CFO-jQuery-walkthrough.html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Any questions?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62150"/>
            <a:ext cx="6400800" cy="2990850"/>
          </a:xfrm>
        </p:spPr>
        <p:txBody>
          <a:bodyPr anchor="b"/>
          <a:lstStyle/>
          <a:p>
            <a:pPr eaLnBrk="1" hangingPunct="1"/>
            <a:r>
              <a:rPr lang="en-US" smtClean="0">
                <a:cs typeface="Arial" charset="0"/>
              </a:rPr>
              <a:t>AIR &amp; data management</a:t>
            </a:r>
            <a:br>
              <a:rPr lang="en-US" smtClean="0">
                <a:cs typeface="Arial" charset="0"/>
              </a:rPr>
            </a:br>
            <a:r>
              <a:rPr lang="en-US" sz="2000" smtClean="0">
                <a:cs typeface="Arial" charset="0"/>
              </a:rPr>
              <a:t>* extra stuff at the end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2286000" y="609600"/>
            <a:ext cx="6400800" cy="299085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6D9F1"/>
                </a:solidFill>
                <a:cs typeface="Arial" charset="0"/>
              </a:rPr>
              <a:t>About me</a:t>
            </a:r>
          </a:p>
        </p:txBody>
      </p:sp>
      <p:sp>
        <p:nvSpPr>
          <p:cNvPr id="17410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558ED5"/>
                </a:solidFill>
                <a:cs typeface="Arial" charset="0"/>
              </a:rPr>
              <a:t>Who the heck is this guy?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Local storage: AIR allows developers to store data locally. This data can be images, SQLite databases, text files (encrypted, and unencrypted), and more.</a:t>
            </a:r>
          </a:p>
        </p:txBody>
      </p:sp>
      <p:pic>
        <p:nvPicPr>
          <p:cNvPr id="45058" name="Picture 4" descr="adobe-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838200"/>
            <a:ext cx="2971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File system access</a:t>
            </a:r>
          </a:p>
        </p:txBody>
      </p:sp>
      <p:sp>
        <p:nvSpPr>
          <p:cNvPr id="53250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very simple, with a few lines of code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FileStream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determines where the file is stored, and opens a reference to THIS file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settingsFS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File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applicationStorageDirectory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resolvePath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'settings.txt'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Writing to the file system</a:t>
            </a:r>
          </a:p>
        </p:txBody>
      </p:sp>
      <p:sp>
        <p:nvSpPr>
          <p:cNvPr id="54274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create object to be written to the file system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{};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'color'</a:t>
            </a:r>
            <a:r>
              <a:rPr lang="en-US">
                <a:solidFill>
                  <a:srgbClr val="5C5C5C"/>
                </a:solidFill>
              </a:rPr>
              <a:t>]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80"/>
                </a:solidFill>
              </a:rPr>
              <a:t>'blue'</a:t>
            </a:r>
            <a:r>
              <a:rPr lang="en-US">
                <a:solidFill>
                  <a:srgbClr val="5C5C5C"/>
                </a:solidFill>
              </a:rPr>
              <a:t>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'shape'</a:t>
            </a:r>
            <a:r>
              <a:rPr lang="en-US">
                <a:solidFill>
                  <a:srgbClr val="5C5C5C"/>
                </a:solidFill>
              </a:rPr>
              <a:t>]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80"/>
                </a:solidFill>
              </a:rPr>
              <a:t>'circle'</a:t>
            </a:r>
            <a:r>
              <a:rPr lang="en-US">
                <a:solidFill>
                  <a:srgbClr val="5C5C5C"/>
                </a:solidFill>
              </a:rPr>
              <a:t>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open the file for writing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open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settingsFS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FileMode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WRITE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write to the contents of the file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writeObject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close the file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close</a:t>
            </a:r>
            <a:r>
              <a:rPr lang="en-US">
                <a:solidFill>
                  <a:srgbClr val="5C5C5C"/>
                </a:solidFill>
              </a:rPr>
              <a:t>();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42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42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427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Reading from the file system</a:t>
            </a:r>
          </a:p>
        </p:txBody>
      </p:sp>
      <p:sp>
        <p:nvSpPr>
          <p:cNvPr id="55298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reads preferences info from the OS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{};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open the file for reading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open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settingsFS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FileMode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READ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store the contents of the file into a local variable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settingsObj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readObject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close the file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fs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close</a:t>
            </a:r>
            <a:r>
              <a:rPr lang="en-US">
                <a:solidFill>
                  <a:srgbClr val="5C5C5C"/>
                </a:solidFill>
              </a:rPr>
              <a:t>();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52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52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52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52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Let’s look at some code</a:t>
            </a:r>
            <a:br>
              <a:rPr lang="en-US" sz="3400" smtClean="0">
                <a:cs typeface="Arial" charset="0"/>
              </a:rPr>
            </a:br>
            <a:r>
              <a:rPr lang="en-US" sz="1200" smtClean="0">
                <a:cs typeface="Arial" charset="0"/>
              </a:rPr>
              <a:t>View CFO-FileSystem project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SQLite databases</a:t>
            </a:r>
          </a:p>
        </p:txBody>
      </p:sp>
      <p:sp>
        <p:nvSpPr>
          <p:cNvPr id="57346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b="1">
                <a:solidFill>
                  <a:srgbClr val="000000"/>
                </a:solidFill>
              </a:rPr>
              <a:t>Connecting</a:t>
            </a:r>
            <a:endParaRPr lang="en-US" b="1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dbFile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File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applicationStorageDirectory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resolvePath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'Shrinkadoo.sqlite'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db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SQLConnection</a:t>
            </a:r>
            <a:r>
              <a:rPr lang="en-US">
                <a:solidFill>
                  <a:srgbClr val="5C5C5C"/>
                </a:solidFill>
              </a:rPr>
              <a:t>();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C0"/>
                </a:solidFill>
              </a:rPr>
              <a:t>try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{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db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open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dbFile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}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C0"/>
                </a:solidFill>
              </a:rPr>
              <a:t>catch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error</a:t>
            </a:r>
            <a:r>
              <a:rPr lang="en-US">
                <a:solidFill>
                  <a:srgbClr val="5C5C5C"/>
                </a:solidFill>
              </a:rPr>
              <a:t>)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{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trace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'error opening db file'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trace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"DB error:"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error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message</a:t>
            </a:r>
            <a:r>
              <a:rPr lang="en-US">
                <a:solidFill>
                  <a:srgbClr val="5C5C5C"/>
                </a:solidFill>
              </a:rPr>
              <a:t>);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trace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"Details:"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error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details</a:t>
            </a:r>
            <a:r>
              <a:rPr lang="en-US">
                <a:solidFill>
                  <a:srgbClr val="5C5C5C"/>
                </a:solidFill>
              </a:rPr>
              <a:t>);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}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73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73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73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73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3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73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73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SQLite databases</a:t>
            </a:r>
          </a:p>
        </p:txBody>
      </p:sp>
      <p:sp>
        <p:nvSpPr>
          <p:cNvPr id="58370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b="1">
                <a:solidFill>
                  <a:srgbClr val="000000"/>
                </a:solidFill>
              </a:rPr>
              <a:t>Reading</a:t>
            </a:r>
            <a:endParaRPr lang="en-US" b="1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{</a:t>
            </a:r>
            <a:r>
              <a:rPr lang="en-US">
                <a:solidFill>
                  <a:srgbClr val="000000"/>
                </a:solidFill>
              </a:rPr>
              <a:t>connect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block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from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previous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slide</a:t>
            </a:r>
            <a:r>
              <a:rPr lang="en-US">
                <a:solidFill>
                  <a:srgbClr val="5C5C5C"/>
                </a:solidFill>
              </a:rPr>
              <a:t>}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SQLStatement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sqlConnection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db</a:t>
            </a:r>
            <a:r>
              <a:rPr lang="en-US">
                <a:solidFill>
                  <a:srgbClr val="5C5C5C"/>
                </a:solidFill>
              </a:rPr>
              <a:t>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text</a:t>
            </a:r>
            <a:r>
              <a:rPr lang="en-US">
                <a:solidFill>
                  <a:schemeClr val="bg1"/>
                </a:solidFill>
              </a:rPr>
              <a:t> 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80"/>
                </a:solidFill>
              </a:rPr>
              <a:t>"SELECT ts, service, shorturl, longurl FROM urls ORDER BY id DESC LIMIT 0 ,10"</a:t>
            </a:r>
            <a:r>
              <a:rPr lang="en-US">
                <a:solidFill>
                  <a:srgbClr val="5C5C5C"/>
                </a:solidFill>
              </a:rPr>
              <a:t>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execute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results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getResult</a:t>
            </a:r>
            <a:r>
              <a:rPr lang="en-US">
                <a:solidFill>
                  <a:srgbClr val="5C5C5C"/>
                </a:solidFill>
              </a:rPr>
              <a:t>();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8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8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8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83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83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SQLite databases</a:t>
            </a:r>
          </a:p>
        </p:txBody>
      </p:sp>
      <p:sp>
        <p:nvSpPr>
          <p:cNvPr id="59394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b="1">
                <a:solidFill>
                  <a:srgbClr val="000000"/>
                </a:solidFill>
              </a:rPr>
              <a:t>Writing</a:t>
            </a:r>
            <a:endParaRPr lang="en-US" b="1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 u="sng">
                <a:solidFill>
                  <a:srgbClr val="000000"/>
                </a:solidFill>
              </a:rPr>
              <a:t>SQLStatement</a:t>
            </a:r>
            <a:r>
              <a:rPr lang="en-US">
                <a:solidFill>
                  <a:srgbClr val="5C5C5C"/>
                </a:solidFill>
              </a:rPr>
              <a:t>();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sqlConnection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db</a:t>
            </a:r>
            <a:r>
              <a:rPr lang="en-US">
                <a:solidFill>
                  <a:srgbClr val="5C5C5C"/>
                </a:solidFill>
              </a:rPr>
              <a:t>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text</a:t>
            </a:r>
            <a:r>
              <a:rPr lang="en-US">
                <a:solidFill>
                  <a:schemeClr val="bg1"/>
                </a:solidFill>
              </a:rPr>
              <a:t> 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80"/>
                </a:solidFill>
              </a:rPr>
              <a:t>"INSERT INTO urls (service,longurl,shorturl) VALUES (:service, :longurl, :shorturl)"</a:t>
            </a:r>
            <a:r>
              <a:rPr lang="en-US">
                <a:solidFill>
                  <a:srgbClr val="5C5C5C"/>
                </a:solidFill>
              </a:rPr>
              <a:t>;</a:t>
            </a:r>
            <a:r>
              <a:rPr lang="en-US">
                <a:solidFill>
                  <a:schemeClr val="bg1"/>
                </a:solidFill>
              </a:rPr>
              <a:t> </a:t>
            </a: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parameters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':service'</a:t>
            </a:r>
            <a:r>
              <a:rPr lang="en-US">
                <a:solidFill>
                  <a:srgbClr val="5C5C5C"/>
                </a:solidFill>
              </a:rPr>
              <a:t>]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data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'service'</a:t>
            </a:r>
            <a:r>
              <a:rPr lang="en-US">
                <a:solidFill>
                  <a:srgbClr val="5C5C5C"/>
                </a:solidFill>
              </a:rPr>
              <a:t>];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parameters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':shorturl'</a:t>
            </a:r>
            <a:r>
              <a:rPr lang="en-US">
                <a:solidFill>
                  <a:srgbClr val="5C5C5C"/>
                </a:solidFill>
              </a:rPr>
              <a:t>]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data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'shorturl'</a:t>
            </a:r>
            <a:r>
              <a:rPr lang="en-US">
                <a:solidFill>
                  <a:srgbClr val="5C5C5C"/>
                </a:solidFill>
              </a:rPr>
              <a:t>];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parameters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':longurl'</a:t>
            </a:r>
            <a:r>
              <a:rPr lang="en-US">
                <a:solidFill>
                  <a:srgbClr val="5C5C5C"/>
                </a:solidFill>
              </a:rPr>
              <a:t>]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data</a:t>
            </a:r>
            <a:r>
              <a:rPr lang="en-US">
                <a:solidFill>
                  <a:srgbClr val="5C5C5C"/>
                </a:solidFill>
              </a:rPr>
              <a:t>[</a:t>
            </a:r>
            <a:r>
              <a:rPr lang="en-US">
                <a:solidFill>
                  <a:srgbClr val="FF0080"/>
                </a:solidFill>
              </a:rPr>
              <a:t>'url'</a:t>
            </a:r>
            <a:r>
              <a:rPr lang="en-US">
                <a:solidFill>
                  <a:srgbClr val="5C5C5C"/>
                </a:solidFill>
              </a:rPr>
              <a:t>];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rgbClr val="0000C0"/>
              </a:solidFill>
            </a:endParaRPr>
          </a:p>
          <a:p>
            <a:pPr marL="342900" indent="-342900"/>
            <a:endParaRPr lang="en-US">
              <a:solidFill>
                <a:srgbClr val="0000C0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dbQuery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execute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93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93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93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93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/>
          </p:cNvSpPr>
          <p:nvPr/>
        </p:nvSpPr>
        <p:spPr bwMode="auto">
          <a:xfrm>
            <a:off x="457200" y="3200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400">
                <a:solidFill>
                  <a:srgbClr val="C6D9F1"/>
                </a:solidFill>
                <a:cs typeface="Arial" charset="0"/>
              </a:rPr>
              <a:t>Let’s look at some code</a:t>
            </a:r>
            <a:br>
              <a:rPr lang="en-US" sz="3400">
                <a:solidFill>
                  <a:srgbClr val="C6D9F1"/>
                </a:solidFill>
                <a:cs typeface="Arial" charset="0"/>
              </a:rPr>
            </a:br>
            <a:r>
              <a:rPr lang="en-US" sz="1200">
                <a:solidFill>
                  <a:srgbClr val="C6D9F1"/>
                </a:solidFill>
                <a:cs typeface="Arial" charset="0"/>
              </a:rPr>
              <a:t>View CFO-SQLite project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Remote access: Adobe AIR applications give the developer access to the network connections of the host computer. This allows developer to download updated files, images, databases and more.</a:t>
            </a:r>
          </a:p>
        </p:txBody>
      </p:sp>
      <p:pic>
        <p:nvPicPr>
          <p:cNvPr id="54274" name="Picture 4" descr="adobe-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838200"/>
            <a:ext cx="2971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Title 1"/>
          <p:cNvSpPr>
            <a:spLocks noGrp="1"/>
          </p:cNvSpPr>
          <p:nvPr>
            <p:ph type="title" idx="4294967295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Andy Matthews</a:t>
            </a:r>
          </a:p>
        </p:txBody>
      </p:sp>
      <p:sp>
        <p:nvSpPr>
          <p:cNvPr id="27655" name="Content Placeholder 2"/>
          <p:cNvSpPr>
            <a:spLocks noGrp="1"/>
          </p:cNvSpPr>
          <p:nvPr>
            <p:ph idx="4294967295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husband, father, designer/developer</a:t>
            </a:r>
          </a:p>
          <a:p>
            <a:pPr eaLnBrk="1" hangingPunct="1"/>
            <a:r>
              <a:rPr lang="en-US" smtClean="0">
                <a:cs typeface="Arial" charset="0"/>
              </a:rPr>
              <a:t>I'm married, with two children, living in Nashville TN</a:t>
            </a:r>
          </a:p>
        </p:txBody>
      </p:sp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914400" y="3505200"/>
          <a:ext cx="7126288" cy="2701925"/>
        </p:xfrm>
        <a:graphic>
          <a:graphicData uri="http://schemas.openxmlformats.org/presentationml/2006/ole">
            <p:oleObj spid="_x0000_s27653" name="Image" r:id="rId3" imgW="7126852" imgH="2702032" progId="Photoshop.Image.11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jQuery GET calls</a:t>
            </a:r>
          </a:p>
        </p:txBody>
      </p:sp>
      <p:sp>
        <p:nvSpPr>
          <p:cNvPr id="62466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jQuery's get method, quick, easy, high level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$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get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'</a:t>
            </a:r>
            <a:r>
              <a:rPr lang="en-US">
                <a:solidFill>
                  <a:srgbClr val="FF0066"/>
                </a:solidFill>
              </a:rPr>
              <a:t>http://localhost/CFO-RemoteAccess.cfc</a:t>
            </a:r>
            <a:r>
              <a:rPr lang="en-US">
                <a:solidFill>
                  <a:srgbClr val="FF0080"/>
                </a:solidFill>
              </a:rPr>
              <a:t>'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{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method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rgbClr val="FF0080"/>
                </a:solidFill>
              </a:rPr>
              <a:t>'getAllServices'</a:t>
            </a:r>
            <a:r>
              <a:rPr lang="en-US">
                <a:solidFill>
                  <a:srgbClr val="5C5C5C"/>
                </a:solidFill>
              </a:rPr>
              <a:t>,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returnFormat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rgbClr val="FF0080"/>
                </a:solidFill>
              </a:rPr>
              <a:t>'JSON'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},</a:t>
            </a:r>
            <a:r>
              <a:rPr lang="en-US" b="1">
                <a:solidFill>
                  <a:srgbClr val="0000C0"/>
                </a:solidFill>
              </a:rPr>
              <a:t>function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data</a:t>
            </a:r>
            <a:r>
              <a:rPr lang="en-US">
                <a:solidFill>
                  <a:srgbClr val="5C5C5C"/>
                </a:solidFill>
              </a:rPr>
              <a:t>){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	alert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data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});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jQuery AJAX calls</a:t>
            </a:r>
          </a:p>
        </p:txBody>
      </p:sp>
      <p:sp>
        <p:nvSpPr>
          <p:cNvPr id="84995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jQuery's low level AJAX method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$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ajax</a:t>
            </a:r>
            <a:r>
              <a:rPr lang="en-US">
                <a:solidFill>
                  <a:srgbClr val="5C5C5C"/>
                </a:solidFill>
              </a:rPr>
              <a:t>({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url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66"/>
                </a:solidFill>
              </a:rPr>
              <a:t>'http://localhost/CFO-RemoteAccess.cfc’,</a:t>
            </a: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data: {</a:t>
            </a:r>
            <a:endParaRPr lang="en-US">
              <a:solidFill>
                <a:srgbClr val="FF0000"/>
              </a:solidFill>
            </a:endParaRPr>
          </a:p>
          <a:p>
            <a:pPr marL="742950" lvl="1" indent="-285750"/>
            <a:r>
              <a:rPr lang="en-US">
                <a:solidFill>
                  <a:srgbClr val="FF0000"/>
                </a:solidFill>
              </a:rPr>
              <a:t>	</a:t>
            </a:r>
            <a:r>
              <a:rPr lang="en-US">
                <a:solidFill>
                  <a:srgbClr val="000000"/>
                </a:solidFill>
              </a:rPr>
              <a:t>method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rgbClr val="FF0080"/>
                </a:solidFill>
              </a:rPr>
              <a:t>'getAllServices'</a:t>
            </a:r>
            <a:r>
              <a:rPr lang="en-US">
                <a:solidFill>
                  <a:srgbClr val="5C5C5C"/>
                </a:solidFill>
              </a:rPr>
              <a:t>,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FF0000"/>
                </a:solidFill>
              </a:rPr>
              <a:t>	</a:t>
            </a:r>
            <a:r>
              <a:rPr lang="en-US">
                <a:solidFill>
                  <a:srgbClr val="000000"/>
                </a:solidFill>
              </a:rPr>
              <a:t>returnFormat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rgbClr val="FF0080"/>
                </a:solidFill>
              </a:rPr>
              <a:t>‘JSON'</a:t>
            </a:r>
            <a:endParaRPr lang="en-US">
              <a:solidFill>
                <a:srgbClr val="FF0000"/>
              </a:solidFill>
            </a:endParaRP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},</a:t>
            </a: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success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successHandlerFunction</a:t>
            </a:r>
            <a:r>
              <a:rPr lang="en-US">
                <a:solidFill>
                  <a:srgbClr val="5C5C5C"/>
                </a:solidFill>
              </a:rPr>
              <a:t>,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000000"/>
                </a:solidFill>
              </a:rPr>
              <a:t>error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errorHandlerFunction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});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Secret bonus slide (keep it on the down-low)</a:t>
            </a:r>
          </a:p>
        </p:txBody>
      </p:sp>
      <p:sp>
        <p:nvSpPr>
          <p:cNvPr id="57346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0000"/>
                </a:solidFill>
              </a:rPr>
              <a:t>jQuery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and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ColdFusion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play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super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well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together</a:t>
            </a:r>
            <a:r>
              <a:rPr lang="en-US">
                <a:solidFill>
                  <a:srgbClr val="5C5C5C"/>
                </a:solidFill>
              </a:rPr>
              <a:t>.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&lt;</a:t>
            </a:r>
            <a:r>
              <a:rPr lang="en-US">
                <a:solidFill>
                  <a:srgbClr val="000000"/>
                </a:solidFill>
              </a:rPr>
              <a:t>cffunction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name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rgbClr val="FF0080"/>
                </a:solidFill>
              </a:rPr>
              <a:t>"getAllServices"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description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rgbClr val="FF0080"/>
                </a:solidFill>
              </a:rPr>
              <a:t>"Returns a list of services"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displayname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rgbClr val="FF0080"/>
                </a:solidFill>
              </a:rPr>
              <a:t>"getAllServices"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returntype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rgbClr val="FF0080"/>
                </a:solidFill>
              </a:rPr>
              <a:t>"string"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access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rgbClr val="FF0080"/>
                </a:solidFill>
              </a:rPr>
              <a:t>"remote"</a:t>
            </a:r>
            <a:r>
              <a:rPr lang="en-US">
                <a:solidFill>
                  <a:srgbClr val="5C5C5C"/>
                </a:solidFill>
              </a:rPr>
              <a:t>&gt;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5C5C5C"/>
                </a:solidFill>
              </a:rPr>
              <a:t>&lt;</a:t>
            </a:r>
            <a:r>
              <a:rPr lang="en-US">
                <a:solidFill>
                  <a:srgbClr val="000000"/>
                </a:solidFill>
              </a:rPr>
              <a:t>cfset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services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FF0080"/>
                </a:solidFill>
              </a:rPr>
              <a:t>"IsGD, POPrl, Snurl, TinyURL, Trim, URLZen"</a:t>
            </a:r>
            <a:r>
              <a:rPr lang="en-US">
                <a:solidFill>
                  <a:srgbClr val="5C5C5C"/>
                </a:solidFill>
              </a:rPr>
              <a:t>&gt;</a:t>
            </a:r>
            <a:endParaRPr lang="en-US">
              <a:solidFill>
                <a:schemeClr val="bg1"/>
              </a:solidFill>
            </a:endParaRPr>
          </a:p>
          <a:p>
            <a:pPr marL="742950" lvl="1" indent="-285750"/>
            <a:r>
              <a:rPr lang="en-US">
                <a:solidFill>
                  <a:srgbClr val="5C5C5C"/>
                </a:solidFill>
              </a:rPr>
              <a:t>&lt;</a:t>
            </a:r>
            <a:r>
              <a:rPr lang="en-US">
                <a:solidFill>
                  <a:srgbClr val="000000"/>
                </a:solidFill>
              </a:rPr>
              <a:t>cfreturn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services</a:t>
            </a:r>
            <a:r>
              <a:rPr lang="en-US">
                <a:solidFill>
                  <a:srgbClr val="5C5C5C"/>
                </a:solidFill>
              </a:rPr>
              <a:t>&gt;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&lt;/</a:t>
            </a:r>
            <a:r>
              <a:rPr lang="en-US">
                <a:solidFill>
                  <a:srgbClr val="000000"/>
                </a:solidFill>
              </a:rPr>
              <a:t>cffunction</a:t>
            </a:r>
            <a:r>
              <a:rPr lang="en-US">
                <a:solidFill>
                  <a:srgbClr val="5C5C5C"/>
                </a:solidFill>
              </a:rPr>
              <a:t>&gt;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jQuery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receives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JSON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string</a:t>
            </a:r>
            <a:r>
              <a:rPr lang="en-US">
                <a:solidFill>
                  <a:srgbClr val="5C5C5C"/>
                </a:solidFill>
              </a:rPr>
              <a:t>: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5C5C5C"/>
                </a:solidFill>
              </a:rPr>
              <a:t>[{</a:t>
            </a:r>
            <a:r>
              <a:rPr lang="en-US">
                <a:solidFill>
                  <a:srgbClr val="FF0080"/>
                </a:solidFill>
              </a:rPr>
              <a:t>"services"</a:t>
            </a:r>
            <a:r>
              <a:rPr lang="en-US">
                <a:solidFill>
                  <a:srgbClr val="5C5C5C"/>
                </a:solidFill>
              </a:rPr>
              <a:t>:</a:t>
            </a:r>
            <a:r>
              <a:rPr lang="en-US">
                <a:solidFill>
                  <a:srgbClr val="FF0080"/>
                </a:solidFill>
              </a:rPr>
              <a:t>"IsGD, POPrl, Snurl, TinyURL, Trim, URLZen"</a:t>
            </a:r>
            <a:r>
              <a:rPr lang="en-US">
                <a:solidFill>
                  <a:srgbClr val="5C5C5C"/>
                </a:solidFill>
              </a:rPr>
              <a:t>}]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URLLoader</a:t>
            </a:r>
          </a:p>
        </p:txBody>
      </p:sp>
      <p:sp>
        <p:nvSpPr>
          <p:cNvPr id="58370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rgbClr val="008000"/>
                </a:solidFill>
              </a:rPr>
              <a:t>// new request object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URLReq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URLRequest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FF0080"/>
                </a:solidFill>
              </a:rPr>
              <a:t>'</a:t>
            </a:r>
            <a:r>
              <a:rPr lang="en-US">
                <a:solidFill>
                  <a:srgbClr val="FF0066"/>
                </a:solidFill>
              </a:rPr>
              <a:t>http://localhost/CFO-RemoteAccess.cfc</a:t>
            </a:r>
            <a:r>
              <a:rPr lang="en-US">
                <a:solidFill>
                  <a:srgbClr val="FF0080"/>
                </a:solidFill>
              </a:rPr>
              <a:t>'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new loader object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 b="1">
                <a:solidFill>
                  <a:srgbClr val="0000C0"/>
                </a:solidFill>
              </a:rPr>
              <a:t>var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loader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5C5C5C"/>
                </a:solidFill>
              </a:rPr>
              <a:t>=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b="1">
                <a:solidFill>
                  <a:srgbClr val="0000C0"/>
                </a:solidFill>
              </a:rPr>
              <a:t>new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URLLoader</a:t>
            </a:r>
            <a:r>
              <a:rPr lang="en-US">
                <a:solidFill>
                  <a:srgbClr val="5C5C5C"/>
                </a:solidFill>
              </a:rPr>
              <a:t>();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event handler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loader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addEventListener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air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Event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COMPLETE</a:t>
            </a:r>
            <a:r>
              <a:rPr lang="en-US">
                <a:solidFill>
                  <a:srgbClr val="5C5C5C"/>
                </a:solidFill>
              </a:rPr>
              <a:t>,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rgbClr val="000000"/>
                </a:solidFill>
              </a:rPr>
              <a:t>completeHandler</a:t>
            </a:r>
            <a:r>
              <a:rPr lang="en-US">
                <a:solidFill>
                  <a:srgbClr val="5C5C5C"/>
                </a:solidFill>
              </a:rPr>
              <a:t>);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8000"/>
                </a:solidFill>
              </a:rPr>
              <a:t>// fire off the request</a:t>
            </a:r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rgbClr val="000000"/>
                </a:solidFill>
              </a:rPr>
              <a:t>loader</a:t>
            </a:r>
            <a:r>
              <a:rPr lang="en-US">
                <a:solidFill>
                  <a:srgbClr val="5C5C5C"/>
                </a:solidFill>
              </a:rPr>
              <a:t>.</a:t>
            </a:r>
            <a:r>
              <a:rPr lang="en-US">
                <a:solidFill>
                  <a:srgbClr val="000000"/>
                </a:solidFill>
              </a:rPr>
              <a:t>load</a:t>
            </a:r>
            <a:r>
              <a:rPr lang="en-US">
                <a:solidFill>
                  <a:srgbClr val="5C5C5C"/>
                </a:solidFill>
              </a:rPr>
              <a:t>(</a:t>
            </a:r>
            <a:r>
              <a:rPr lang="en-US">
                <a:solidFill>
                  <a:srgbClr val="000000"/>
                </a:solidFill>
              </a:rPr>
              <a:t>URLReq</a:t>
            </a:r>
            <a:r>
              <a:rPr lang="en-US">
                <a:solidFill>
                  <a:srgbClr val="5C5C5C"/>
                </a:solidFill>
              </a:rPr>
              <a:t>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en-US" sz="3000" smtClean="0">
                <a:cs typeface="Arial" charset="0"/>
              </a:rPr>
              <a:t>jQuery AJAX calls vs URLRequest</a:t>
            </a:r>
          </a:p>
        </p:txBody>
      </p:sp>
      <p:sp>
        <p:nvSpPr>
          <p:cNvPr id="59394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 eaLnBrk="1" hangingPunct="1">
              <a:buFont typeface="Trebuchet MS" pitchFamily="34" charset="0"/>
              <a:buNone/>
            </a:pPr>
            <a:r>
              <a:rPr lang="en-US" sz="2400" b="1" smtClean="0">
                <a:solidFill>
                  <a:srgbClr val="8EB4E3"/>
                </a:solidFill>
                <a:cs typeface="Arial" charset="0"/>
              </a:rPr>
              <a:t>jQuery AJAX calls</a:t>
            </a:r>
          </a:p>
        </p:txBody>
      </p:sp>
      <p:sp>
        <p:nvSpPr>
          <p:cNvPr id="59395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1288"/>
          </a:xfrm>
        </p:spPr>
        <p:txBody>
          <a:bodyPr/>
          <a:lstStyle/>
          <a:p>
            <a:r>
              <a:rPr lang="en-US" sz="1800" smtClean="0">
                <a:cs typeface="Arial" charset="0"/>
              </a:rPr>
              <a:t>Pros</a:t>
            </a:r>
          </a:p>
          <a:p>
            <a:pPr lvl="1"/>
            <a:r>
              <a:rPr lang="en-US" sz="1600" smtClean="0">
                <a:cs typeface="Arial" charset="0"/>
              </a:rPr>
              <a:t>Quick and easy</a:t>
            </a:r>
          </a:p>
          <a:p>
            <a:r>
              <a:rPr lang="en-US" sz="1800" smtClean="0">
                <a:cs typeface="Arial" charset="0"/>
              </a:rPr>
              <a:t>Cons</a:t>
            </a:r>
          </a:p>
          <a:p>
            <a:pPr lvl="1"/>
            <a:r>
              <a:rPr lang="en-US" sz="1600" smtClean="0">
                <a:cs typeface="Arial" charset="0"/>
              </a:rPr>
              <a:t>Not as "programmy" as URLLoader, other developers might laugh</a:t>
            </a:r>
          </a:p>
        </p:txBody>
      </p:sp>
      <p:sp>
        <p:nvSpPr>
          <p:cNvPr id="59396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 eaLnBrk="1" hangingPunct="1">
              <a:buFont typeface="Trebuchet MS" pitchFamily="34" charset="0"/>
              <a:buNone/>
            </a:pPr>
            <a:r>
              <a:rPr lang="en-US" sz="2400" b="1" smtClean="0">
                <a:solidFill>
                  <a:srgbClr val="8EB4E3"/>
                </a:solidFill>
                <a:cs typeface="Arial" charset="0"/>
              </a:rPr>
              <a:t>URLLoader</a:t>
            </a:r>
          </a:p>
        </p:txBody>
      </p:sp>
      <p:sp>
        <p:nvSpPr>
          <p:cNvPr id="59397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645025" y="2174875"/>
            <a:ext cx="4041775" cy="3951288"/>
          </a:xfrm>
        </p:spPr>
        <p:txBody>
          <a:bodyPr/>
          <a:lstStyle/>
          <a:p>
            <a:r>
              <a:rPr lang="en-US" sz="1800" smtClean="0">
                <a:cs typeface="Arial" charset="0"/>
              </a:rPr>
              <a:t>Pros</a:t>
            </a:r>
          </a:p>
          <a:p>
            <a:pPr lvl="1"/>
            <a:r>
              <a:rPr lang="en-US" sz="1600" smtClean="0">
                <a:cs typeface="Arial" charset="0"/>
              </a:rPr>
              <a:t>Built in, no need for additional library</a:t>
            </a:r>
          </a:p>
          <a:p>
            <a:r>
              <a:rPr lang="en-US" sz="1800" smtClean="0">
                <a:cs typeface="Arial" charset="0"/>
              </a:rPr>
              <a:t>Cons</a:t>
            </a:r>
          </a:p>
          <a:p>
            <a:pPr lvl="1"/>
            <a:r>
              <a:rPr lang="en-US" sz="1600" smtClean="0">
                <a:cs typeface="Arial" charset="0"/>
              </a:rPr>
              <a:t>more code, maybe not as intuitive?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Let’s look at some code</a:t>
            </a:r>
            <a:br>
              <a:rPr lang="en-US" sz="3400" smtClean="0">
                <a:cs typeface="Arial" charset="0"/>
              </a:rPr>
            </a:br>
            <a:r>
              <a:rPr lang="en-US" sz="1200" smtClean="0">
                <a:cs typeface="Arial" charset="0"/>
              </a:rPr>
              <a:t>View CFO-RemoteAccess project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Any questions?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62150"/>
            <a:ext cx="6553200" cy="2990850"/>
          </a:xfrm>
        </p:spPr>
        <p:txBody>
          <a:bodyPr anchor="b"/>
          <a:lstStyle/>
          <a:p>
            <a:pPr eaLnBrk="1" hangingPunct="1"/>
            <a:r>
              <a:rPr lang="en-US" sz="3800" smtClean="0">
                <a:cs typeface="Arial" charset="0"/>
              </a:rPr>
              <a:t>Your new desktop app, your mother would be so proud</a:t>
            </a:r>
            <a:br>
              <a:rPr lang="en-US" sz="3800" smtClean="0">
                <a:cs typeface="Arial" charset="0"/>
              </a:rPr>
            </a:br>
            <a:r>
              <a:rPr lang="en-US" sz="2000" smtClean="0">
                <a:cs typeface="Arial" charset="0"/>
              </a:rPr>
              <a:t>* extra stuff at the end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When your app is ready to be released, even as a beta, it's time to begin looking at packaging options. Aptana makes it very easy for us, with it's handy "build" button.</a:t>
            </a:r>
          </a:p>
        </p:txBody>
      </p:sp>
      <p:pic>
        <p:nvPicPr>
          <p:cNvPr id="63490" name="Picture 4" descr="adobe-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838200"/>
            <a:ext cx="2971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 idx="4294967295"/>
          </p:nvPr>
        </p:nvSpPr>
        <p:spPr>
          <a:xfrm>
            <a:off x="457200" y="3200400"/>
            <a:ext cx="8229600" cy="609600"/>
          </a:xfrm>
        </p:spPr>
        <p:txBody>
          <a:bodyPr/>
          <a:lstStyle/>
          <a:p>
            <a:pPr algn="ctr" eaLnBrk="1" hangingPunct="1"/>
            <a:r>
              <a:rPr lang="en-US" sz="3400" smtClean="0">
                <a:cs typeface="Arial" charset="0"/>
              </a:rPr>
              <a:t>Let’s look at some code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Photosho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200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6" descr="Illustra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3200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7" descr="Flash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200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itle 1"/>
          <p:cNvSpPr>
            <a:spLocks/>
          </p:cNvSpPr>
          <p:nvPr/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>
                <a:solidFill>
                  <a:srgbClr val="C6D9F1"/>
                </a:solidFill>
                <a:cs typeface="Arial" charset="0"/>
              </a:rPr>
              <a:t>My roots</a:t>
            </a:r>
          </a:p>
        </p:txBody>
      </p:sp>
      <p:pic>
        <p:nvPicPr>
          <p:cNvPr id="28677" name="Picture 8" descr="Hom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1828800"/>
            <a:ext cx="21907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 descr="PH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5029200"/>
            <a:ext cx="11430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1" descr="sitepion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8400" y="3352800"/>
            <a:ext cx="23622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3" descr="coldfusio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4800" y="2590800"/>
            <a:ext cx="228600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Arc 15"/>
          <p:cNvSpPr>
            <a:spLocks/>
          </p:cNvSpPr>
          <p:nvPr/>
        </p:nvSpPr>
        <p:spPr bwMode="auto">
          <a:xfrm>
            <a:off x="5867400" y="2133600"/>
            <a:ext cx="1752600" cy="1143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2" name="Arc 17"/>
          <p:cNvSpPr>
            <a:spLocks/>
          </p:cNvSpPr>
          <p:nvPr/>
        </p:nvSpPr>
        <p:spPr bwMode="auto">
          <a:xfrm rot="10800000" flipH="1">
            <a:off x="5943600" y="4343400"/>
            <a:ext cx="1676400" cy="11430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 type="triangle" w="med" len="med"/>
            <a:tailEnd/>
          </a:ln>
        </p:spPr>
        <p:txBody>
          <a:bodyPr rot="10800000" wrap="none" anchor="ctr"/>
          <a:lstStyle/>
          <a:p>
            <a:endParaRPr lang="en-US"/>
          </a:p>
        </p:txBody>
      </p:sp>
      <p:sp>
        <p:nvSpPr>
          <p:cNvPr id="28683" name="Arc 19"/>
          <p:cNvSpPr>
            <a:spLocks/>
          </p:cNvSpPr>
          <p:nvPr/>
        </p:nvSpPr>
        <p:spPr bwMode="auto">
          <a:xfrm rot="10800000">
            <a:off x="1508125" y="4648200"/>
            <a:ext cx="1692275" cy="83820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 type="triangle" w="med" len="med"/>
          </a:ln>
        </p:spPr>
        <p:txBody>
          <a:bodyPr rot="10800000" wrap="none" anchor="ctr"/>
          <a:lstStyle/>
          <a:p>
            <a:endParaRPr lang="en-US"/>
          </a:p>
        </p:txBody>
      </p:sp>
      <p:pic>
        <p:nvPicPr>
          <p:cNvPr id="28684" name="Picture 12" descr="mysql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32200" y="4800600"/>
            <a:ext cx="223520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Packaging your app:</a:t>
            </a:r>
          </a:p>
        </p:txBody>
      </p:sp>
      <p:sp>
        <p:nvSpPr>
          <p:cNvPr id="67586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>
                <a:solidFill>
                  <a:srgbClr val="C6D9F1"/>
                </a:solidFill>
              </a:rPr>
              <a:t>Certificates</a:t>
            </a:r>
          </a:p>
          <a:p>
            <a:pPr marL="342900" indent="-342900">
              <a:buFontTx/>
              <a:buChar char="•"/>
            </a:pPr>
            <a:r>
              <a:rPr lang="en-US">
                <a:solidFill>
                  <a:srgbClr val="C6D9F1"/>
                </a:solidFill>
              </a:rPr>
              <a:t>Step by step</a:t>
            </a:r>
          </a:p>
          <a:p>
            <a:pPr marL="342900" indent="-342900">
              <a:buFontTx/>
              <a:buChar char="•"/>
            </a:pPr>
            <a:r>
              <a:rPr lang="en-US">
                <a:solidFill>
                  <a:srgbClr val="C6D9F1"/>
                </a:solidFill>
              </a:rPr>
              <a:t>Badge installs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/>
          </p:cNvSpPr>
          <p:nvPr/>
        </p:nvSpPr>
        <p:spPr bwMode="auto">
          <a:xfrm>
            <a:off x="457200" y="2133600"/>
            <a:ext cx="8229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>
                <a:solidFill>
                  <a:srgbClr val="C6D9F1"/>
                </a:solidFill>
                <a:cs typeface="Arial" charset="0"/>
              </a:rPr>
              <a:t>Final questions?</a:t>
            </a:r>
            <a:br>
              <a:rPr lang="en-US" sz="4000">
                <a:solidFill>
                  <a:srgbClr val="C6D9F1"/>
                </a:solidFill>
                <a:cs typeface="Arial" charset="0"/>
              </a:rPr>
            </a:br>
            <a:r>
              <a:rPr lang="en-US" sz="4000">
                <a:solidFill>
                  <a:srgbClr val="C6D9F1"/>
                </a:solidFill>
                <a:cs typeface="Arial" charset="0"/>
              </a:rPr>
              <a:t>Comments?</a:t>
            </a:r>
            <a:br>
              <a:rPr lang="en-US" sz="4000">
                <a:solidFill>
                  <a:srgbClr val="C6D9F1"/>
                </a:solidFill>
                <a:cs typeface="Arial" charset="0"/>
              </a:rPr>
            </a:br>
            <a:r>
              <a:rPr lang="en-US" sz="4000">
                <a:solidFill>
                  <a:srgbClr val="C6D9F1"/>
                </a:solidFill>
                <a:cs typeface="Arial" charset="0"/>
              </a:rPr>
              <a:t>Snide remarks?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itle 1"/>
          <p:cNvSpPr>
            <a:spLocks/>
          </p:cNvSpPr>
          <p:nvPr/>
        </p:nvSpPr>
        <p:spPr bwMode="auto">
          <a:xfrm>
            <a:off x="457200" y="8382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>
                <a:solidFill>
                  <a:srgbClr val="C6D9F1"/>
                </a:solidFill>
                <a:cs typeface="Arial" charset="0"/>
              </a:rPr>
              <a:t>Addendums</a:t>
            </a:r>
          </a:p>
        </p:txBody>
      </p:sp>
      <p:sp>
        <p:nvSpPr>
          <p:cNvPr id="69634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jQuery, AIR, and Webkit history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AIR IDE roundup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Packaging &amp; deployment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Links of interest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62150"/>
            <a:ext cx="6400800" cy="2990850"/>
          </a:xfrm>
        </p:spPr>
        <p:txBody>
          <a:bodyPr anchor="b"/>
          <a:lstStyle/>
          <a:p>
            <a:pPr eaLnBrk="1" hangingPunct="1"/>
            <a:r>
              <a:rPr lang="en-US" smtClean="0">
                <a:cs typeface="Arial" charset="0"/>
              </a:rPr>
              <a:t>Intro to jQuery, &amp; AIR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z="3000" smtClean="0">
                <a:cs typeface="Arial" charset="0"/>
              </a:rPr>
              <a:t>jQuery is a fast and concise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JavaScript Library that simplifies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HTML document traversing,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event handling, animating, and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Ajax interactions for rapid web development.</a:t>
            </a:r>
          </a:p>
          <a:p>
            <a:pPr algn="r" eaLnBrk="1" hangingPunct="1">
              <a:buFont typeface="Trebuchet MS" pitchFamily="34" charset="0"/>
              <a:buNone/>
            </a:pPr>
            <a:r>
              <a:rPr lang="en-US" sz="1400" smtClean="0">
                <a:cs typeface="Arial" charset="0"/>
              </a:rPr>
              <a:t>jQuery.com</a:t>
            </a:r>
          </a:p>
        </p:txBody>
      </p:sp>
      <p:pic>
        <p:nvPicPr>
          <p:cNvPr id="71682" name="Picture 4" descr="logo_jquery_215x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8525" y="1676400"/>
            <a:ext cx="2047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A brief history</a:t>
            </a:r>
          </a:p>
        </p:txBody>
      </p:sp>
      <p:sp>
        <p:nvSpPr>
          <p:cNvPr id="72706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First announced at BarCampNYC Jan 2006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Version 1.0 released in August 2006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Version 1.3.2 released in February 2009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Currently used by Google, Dell, Bank of America, Major League Baseball, Digg, NBC, CBS News, Netflix, Technorati, Mozilla, Wordpress, and Drupal and many other sites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2400">
                <a:solidFill>
                  <a:srgbClr val="DCE6F2"/>
                </a:solidFill>
                <a:cs typeface="Arial" charset="0"/>
              </a:rPr>
              <a:t/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1600">
                <a:solidFill>
                  <a:srgbClr val="DCE6F2"/>
                </a:solidFill>
                <a:cs typeface="Arial" charset="0"/>
              </a:rPr>
              <a:t>http://docs.jquery.com/History_of_jQuery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A few code samples</a:t>
            </a:r>
          </a:p>
        </p:txBody>
      </p:sp>
      <p:sp>
        <p:nvSpPr>
          <p:cNvPr id="73730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$(‘p.neat’).addClass(‘ohmy’).show(‘slow’);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endParaRPr lang="en-US" sz="2400">
              <a:solidFill>
                <a:srgbClr val="DCE6F2"/>
              </a:solidFill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$(‘a’).click(function() {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2400">
                <a:solidFill>
                  <a:srgbClr val="DCE6F2"/>
                </a:solidFill>
                <a:cs typeface="Arial" charset="0"/>
              </a:rPr>
              <a:t>	alert(‘Hello world!’);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2400">
                <a:solidFill>
                  <a:srgbClr val="DCE6F2"/>
                </a:solidFill>
                <a:cs typeface="Arial" charset="0"/>
              </a:rPr>
              <a:t>});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endParaRPr lang="en-US" sz="2400">
              <a:solidFill>
                <a:srgbClr val="DCE6F2"/>
              </a:solidFill>
              <a:cs typeface="Arial" charset="0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$(‘div’).slideDown(‘slow’);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Adobe AIR is a runtime that lets developers combine HTML, Ajax, Adobe Flash®, and Flex technologies to deploy rich Internet applications (RIAs) on the desktop as a single application installer that works across operating systems.</a:t>
            </a:r>
            <a:endParaRPr lang="en-US" sz="3000" smtClean="0">
              <a:cs typeface="Arial" charset="0"/>
            </a:endParaRPr>
          </a:p>
          <a:p>
            <a:pPr algn="r" eaLnBrk="1" hangingPunct="1">
              <a:buFont typeface="Trebuchet MS" pitchFamily="34" charset="0"/>
              <a:buNone/>
            </a:pPr>
            <a:r>
              <a:rPr lang="en-US" sz="1400" smtClean="0">
                <a:cs typeface="Arial" charset="0"/>
              </a:rPr>
              <a:t>adobe.com</a:t>
            </a:r>
          </a:p>
        </p:txBody>
      </p:sp>
      <p:pic>
        <p:nvPicPr>
          <p:cNvPr id="74754" name="Picture 4" descr="adobe-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838200"/>
            <a:ext cx="2971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A brief history</a:t>
            </a:r>
          </a:p>
        </p:txBody>
      </p:sp>
      <p:sp>
        <p:nvSpPr>
          <p:cNvPr id="75778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First released March 2007 as Apollo for OSX and Windows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Renamed to AIR in June 2007, public beta released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Version 1.0 released in Feb 2008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Version 1.5 released in Feb 2009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As of Feb 2009, over 100 million installs worldwide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2400">
                <a:solidFill>
                  <a:srgbClr val="DCE6F2"/>
                </a:solidFill>
                <a:cs typeface="Arial" charset="0"/>
              </a:rPr>
              <a:t/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1600">
                <a:solidFill>
                  <a:srgbClr val="DCE6F2"/>
                </a:solidFill>
                <a:cs typeface="Arial" charset="0"/>
              </a:rPr>
              <a:t>http://en.wikipedia.org/wiki/Adobe_Integrated_Runtime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WebKit is an open source web content engine, originally developed for the Konqueror browser, now used by Apple's Safari, Mail, Dashboard and other applications.</a:t>
            </a:r>
          </a:p>
          <a:p>
            <a:pPr algn="r" eaLnBrk="1" hangingPunct="1">
              <a:buFont typeface="Trebuchet MS" pitchFamily="34" charset="0"/>
              <a:buNone/>
            </a:pPr>
            <a:r>
              <a:rPr lang="en-US" sz="1600" smtClean="0">
                <a:cs typeface="Arial" charset="0"/>
              </a:rPr>
              <a:t>http://ascherconsulting.com/what/is/webkit/</a:t>
            </a:r>
          </a:p>
        </p:txBody>
      </p:sp>
      <p:pic>
        <p:nvPicPr>
          <p:cNvPr id="76802" name="Picture 6" descr="webk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914400"/>
            <a:ext cx="18288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 idx="4294967295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Nowadays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4294967295"/>
          </p:nvPr>
        </p:nvSpPr>
        <p:spPr>
          <a:xfrm>
            <a:off x="457200" y="1752600"/>
            <a:ext cx="8534400" cy="4525963"/>
          </a:xfrm>
        </p:spPr>
        <p:txBody>
          <a:bodyPr/>
          <a:lstStyle/>
          <a:p>
            <a:r>
              <a:rPr lang="en-US" smtClean="0">
                <a:cs typeface="Arial" charset="0"/>
              </a:rPr>
              <a:t>Senior ColdFusion Developer at</a:t>
            </a:r>
          </a:p>
          <a:p>
            <a:endParaRPr lang="en-US" smtClean="0">
              <a:cs typeface="Arial" charset="0"/>
            </a:endParaRPr>
          </a:p>
          <a:p>
            <a:r>
              <a:rPr lang="en-US" smtClean="0">
                <a:cs typeface="Arial" charset="0"/>
              </a:rPr>
              <a:t>I freelance at commadelimited.com</a:t>
            </a:r>
          </a:p>
          <a:p>
            <a:r>
              <a:rPr lang="en-US" smtClean="0">
                <a:cs typeface="Arial" charset="0"/>
              </a:rPr>
              <a:t>I have a personal blog:  andymatthews.net</a:t>
            </a:r>
          </a:p>
        </p:txBody>
      </p:sp>
      <p:pic>
        <p:nvPicPr>
          <p:cNvPr id="29699" name="Picture 5" descr="dealerskin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225" y="2438400"/>
            <a:ext cx="2543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A brief history</a:t>
            </a:r>
          </a:p>
        </p:txBody>
      </p:sp>
      <p:sp>
        <p:nvSpPr>
          <p:cNvPr id="77826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First created in 2002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Originally a fork of KDE's HTML layout engine kHTML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Currently used as rendering engine in: Safari (Mac &amp; PC), iPhone, Shiira, Arora, Sunrise, OmniWeb, iCab, Epiphany and Google's Chrome browser</a:t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2400">
                <a:solidFill>
                  <a:srgbClr val="DCE6F2"/>
                </a:solidFill>
                <a:cs typeface="Arial" charset="0"/>
              </a:rPr>
              <a:t/>
            </a:r>
            <a:br>
              <a:rPr lang="en-US" sz="2400">
                <a:solidFill>
                  <a:srgbClr val="DCE6F2"/>
                </a:solidFill>
                <a:cs typeface="Arial" charset="0"/>
              </a:rPr>
            </a:br>
            <a:r>
              <a:rPr lang="en-US" sz="1600">
                <a:solidFill>
                  <a:srgbClr val="DCE6F2"/>
                </a:solidFill>
                <a:cs typeface="Arial" charset="0"/>
              </a:rPr>
              <a:t>http://en.wikipedia.org/wiki/WebKit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Benefits</a:t>
            </a:r>
          </a:p>
        </p:txBody>
      </p:sp>
      <p:sp>
        <p:nvSpPr>
          <p:cNvPr id="78850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Allows us to use advanced selectors not currently supported in other browsers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Includes CSS-3 level support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Fast JavaScript execution ala Squirrelfish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Quick to test basic interface changes directly in the browser rather than rebuilding app each time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Why choose jQuery and AIR over Flex or Flash</a:t>
            </a:r>
          </a:p>
        </p:txBody>
      </p:sp>
      <p:sp>
        <p:nvSpPr>
          <p:cNvPr id="79874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Not everyone knows Flex or Flash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HTML knowledge at varying levels is ubiquitous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To develop in HTML / Javascript, all you need is a text editor and a browser.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Availability of high quality free software, such as the Aptana Eclipse plugin, for HTML / JavaScript development makes it a good choice.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Most importantly, transfer of skillset means smooth transition to AIR development.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Let's look at some HTML AIR apps</a:t>
            </a:r>
          </a:p>
        </p:txBody>
      </p:sp>
      <p:sp>
        <p:nvSpPr>
          <p:cNvPr id="80898" name="Title 1"/>
          <p:cNvSpPr>
            <a:spLocks/>
          </p:cNvSpPr>
          <p:nvPr/>
        </p:nvSpPr>
        <p:spPr bwMode="auto">
          <a:xfrm>
            <a:off x="342900" y="1870075"/>
            <a:ext cx="226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ColorLovers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Color chooser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 b="1">
                <a:solidFill>
                  <a:srgbClr val="C6D9F1"/>
                </a:solidFill>
                <a:cs typeface="Arial" charset="0"/>
              </a:rPr>
              <a:t>http://snurl.com/dvflc</a:t>
            </a:r>
            <a:r>
              <a:rPr lang="en-US" sz="1200">
                <a:solidFill>
                  <a:srgbClr val="C6D9F1"/>
                </a:solidFill>
                <a:cs typeface="Arial" charset="0"/>
              </a:rPr>
              <a:t> </a:t>
            </a:r>
          </a:p>
        </p:txBody>
      </p:sp>
      <p:pic>
        <p:nvPicPr>
          <p:cNvPr id="80899" name="Picture 5" descr="colorlov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2819400"/>
            <a:ext cx="25019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0" name="Title 1"/>
          <p:cNvSpPr>
            <a:spLocks/>
          </p:cNvSpPr>
          <p:nvPr/>
        </p:nvSpPr>
        <p:spPr bwMode="auto">
          <a:xfrm>
            <a:off x="3238500" y="1870075"/>
            <a:ext cx="226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Shrinkadoo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URL Shortener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 b="1">
                <a:solidFill>
                  <a:srgbClr val="C6D9F1"/>
                </a:solidFill>
                <a:cs typeface="Arial" charset="0"/>
              </a:rPr>
              <a:t>http://snurl.com/dbzo8</a:t>
            </a:r>
          </a:p>
        </p:txBody>
      </p:sp>
      <p:pic>
        <p:nvPicPr>
          <p:cNvPr id="80901" name="Picture 7" descr="shrinkado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4700" y="2819400"/>
            <a:ext cx="24384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2" name="Title 1"/>
          <p:cNvSpPr>
            <a:spLocks/>
          </p:cNvSpPr>
          <p:nvPr/>
        </p:nvSpPr>
        <p:spPr bwMode="auto">
          <a:xfrm>
            <a:off x="6118225" y="1905000"/>
            <a:ext cx="22606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000">
                <a:solidFill>
                  <a:srgbClr val="C6D9F1"/>
                </a:solidFill>
                <a:cs typeface="Arial" charset="0"/>
              </a:rPr>
              <a:t>Spaz</a:t>
            </a:r>
          </a:p>
          <a:p>
            <a:r>
              <a:rPr lang="en-US" sz="2000">
                <a:solidFill>
                  <a:srgbClr val="C6D9F1"/>
                </a:solidFill>
                <a:cs typeface="Arial" charset="0"/>
              </a:rPr>
              <a:t>Twitter client</a:t>
            </a:r>
            <a:r>
              <a:rPr lang="en-US" sz="3000">
                <a:solidFill>
                  <a:srgbClr val="C6D9F1"/>
                </a:solidFill>
                <a:cs typeface="Arial" charset="0"/>
              </a:rPr>
              <a:t/>
            </a:r>
            <a:br>
              <a:rPr lang="en-US" sz="3000">
                <a:solidFill>
                  <a:srgbClr val="C6D9F1"/>
                </a:solidFill>
                <a:cs typeface="Arial" charset="0"/>
              </a:rPr>
            </a:br>
            <a:r>
              <a:rPr lang="en-US" sz="1200">
                <a:solidFill>
                  <a:schemeClr val="bg2"/>
                </a:solidFill>
              </a:rPr>
              <a:t>http://snurl.com/dw3zr</a:t>
            </a:r>
          </a:p>
        </p:txBody>
      </p:sp>
      <p:pic>
        <p:nvPicPr>
          <p:cNvPr id="80903" name="Picture 10" descr="spa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819400"/>
            <a:ext cx="2511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81200"/>
            <a:ext cx="6400800" cy="2990850"/>
          </a:xfrm>
        </p:spPr>
        <p:txBody>
          <a:bodyPr anchor="b"/>
          <a:lstStyle/>
          <a:p>
            <a:pPr eaLnBrk="1" hangingPunct="1"/>
            <a:r>
              <a:rPr lang="en-US" smtClean="0">
                <a:cs typeface="Arial" charset="0"/>
              </a:rPr>
              <a:t>AIR IDE roundup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en-US" sz="3000" smtClean="0">
                <a:cs typeface="Arial" charset="0"/>
              </a:rPr>
              <a:t>Head to head comparison</a:t>
            </a:r>
          </a:p>
        </p:txBody>
      </p:sp>
      <p:sp>
        <p:nvSpPr>
          <p:cNvPr id="82946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 eaLnBrk="1" hangingPunct="1">
              <a:buFont typeface="Trebuchet MS" pitchFamily="34" charset="0"/>
              <a:buNone/>
            </a:pPr>
            <a:r>
              <a:rPr lang="en-US" sz="2400" b="1" smtClean="0">
                <a:solidFill>
                  <a:srgbClr val="8EB4E3"/>
                </a:solidFill>
                <a:cs typeface="Arial" charset="0"/>
              </a:rPr>
              <a:t>Eclipse  / Aptana Studio</a:t>
            </a:r>
          </a:p>
        </p:txBody>
      </p:sp>
      <p:sp>
        <p:nvSpPr>
          <p:cNvPr id="82947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1288"/>
          </a:xfrm>
        </p:spPr>
        <p:txBody>
          <a:bodyPr/>
          <a:lstStyle/>
          <a:p>
            <a:r>
              <a:rPr lang="en-US" sz="2000" smtClean="0">
                <a:cs typeface="Arial" charset="0"/>
              </a:rPr>
              <a:t>Pros</a:t>
            </a:r>
          </a:p>
          <a:p>
            <a:pPr lvl="1"/>
            <a:r>
              <a:rPr lang="en-US" sz="1800" smtClean="0">
                <a:cs typeface="Arial" charset="0"/>
              </a:rPr>
              <a:t>Free / open source</a:t>
            </a:r>
          </a:p>
          <a:p>
            <a:pPr lvl="1"/>
            <a:r>
              <a:rPr lang="en-US" sz="1800" smtClean="0">
                <a:cs typeface="Arial" charset="0"/>
              </a:rPr>
              <a:t>Widely used, help and hints freely available</a:t>
            </a:r>
          </a:p>
          <a:p>
            <a:pPr lvl="1"/>
            <a:r>
              <a:rPr lang="en-US" sz="1800" smtClean="0">
                <a:cs typeface="Arial" charset="0"/>
              </a:rPr>
              <a:t>Includes free plugins and wizards to develop AIR apps</a:t>
            </a:r>
          </a:p>
          <a:p>
            <a:r>
              <a:rPr lang="en-US" sz="2000" smtClean="0">
                <a:cs typeface="Arial" charset="0"/>
              </a:rPr>
              <a:t>Cons</a:t>
            </a:r>
          </a:p>
          <a:p>
            <a:pPr lvl="1"/>
            <a:r>
              <a:rPr lang="en-US" sz="1800" smtClean="0">
                <a:cs typeface="Arial" charset="0"/>
              </a:rPr>
              <a:t>No included support, can be hard to find "right" answers</a:t>
            </a:r>
          </a:p>
        </p:txBody>
      </p:sp>
      <p:sp>
        <p:nvSpPr>
          <p:cNvPr id="82948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 eaLnBrk="1" hangingPunct="1">
              <a:buFont typeface="Trebuchet MS" pitchFamily="34" charset="0"/>
              <a:buNone/>
            </a:pPr>
            <a:r>
              <a:rPr lang="en-US" sz="2400" b="1" smtClean="0">
                <a:solidFill>
                  <a:srgbClr val="8EB4E3"/>
                </a:solidFill>
                <a:cs typeface="Arial" charset="0"/>
              </a:rPr>
              <a:t>Dreamweaver</a:t>
            </a:r>
          </a:p>
        </p:txBody>
      </p:sp>
      <p:sp>
        <p:nvSpPr>
          <p:cNvPr id="82949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645025" y="2174875"/>
            <a:ext cx="4041775" cy="3951288"/>
          </a:xfrm>
        </p:spPr>
        <p:txBody>
          <a:bodyPr/>
          <a:lstStyle/>
          <a:p>
            <a:r>
              <a:rPr lang="en-US" sz="2000" smtClean="0">
                <a:cs typeface="Arial" charset="0"/>
              </a:rPr>
              <a:t>Pros</a:t>
            </a:r>
          </a:p>
          <a:p>
            <a:pPr lvl="1"/>
            <a:r>
              <a:rPr lang="en-US" sz="1800" smtClean="0">
                <a:cs typeface="Arial" charset="0"/>
              </a:rPr>
              <a:t>Many people already have DW, use the tools you know.</a:t>
            </a:r>
          </a:p>
          <a:p>
            <a:pPr lvl="1"/>
            <a:r>
              <a:rPr lang="en-US" sz="1800" smtClean="0">
                <a:cs typeface="Arial" charset="0"/>
              </a:rPr>
              <a:t>Interface is consistent with other Adobe apps</a:t>
            </a:r>
          </a:p>
          <a:p>
            <a:pPr lvl="1"/>
            <a:r>
              <a:rPr lang="en-US" sz="1800" smtClean="0">
                <a:cs typeface="Arial" charset="0"/>
              </a:rPr>
              <a:t>Built in collaboration with Fireworks and Photoshop. Makes roundtrips between design and development easier</a:t>
            </a:r>
          </a:p>
          <a:p>
            <a:r>
              <a:rPr lang="en-US" sz="2000" smtClean="0">
                <a:cs typeface="Arial" charset="0"/>
              </a:rPr>
              <a:t>Cons</a:t>
            </a:r>
          </a:p>
          <a:p>
            <a:pPr lvl="1"/>
            <a:r>
              <a:rPr lang="en-US" sz="1800" smtClean="0">
                <a:cs typeface="Arial" charset="0"/>
              </a:rPr>
              <a:t>License fee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/>
          <p:cNvSpPr>
            <a:spLocks noGrp="1"/>
          </p:cNvSpPr>
          <p:nvPr>
            <p:ph type="ctrTitle" idx="4294967295"/>
          </p:nvPr>
        </p:nvSpPr>
        <p:spPr>
          <a:xfrm>
            <a:off x="2286000" y="1962150"/>
            <a:ext cx="6553200" cy="2990850"/>
          </a:xfrm>
        </p:spPr>
        <p:txBody>
          <a:bodyPr anchor="b"/>
          <a:lstStyle/>
          <a:p>
            <a:pPr eaLnBrk="1" hangingPunct="1"/>
            <a:r>
              <a:rPr lang="en-US" sz="3800" smtClean="0">
                <a:cs typeface="Arial" charset="0"/>
              </a:rPr>
              <a:t>Your new desktop app, your mother would be so proud</a:t>
            </a:r>
            <a:br>
              <a:rPr lang="en-US" sz="3800" smtClean="0">
                <a:cs typeface="Arial" charset="0"/>
              </a:rPr>
            </a:br>
            <a:r>
              <a:rPr lang="en-US" sz="2000" smtClean="0">
                <a:cs typeface="Arial" charset="0"/>
              </a:rPr>
              <a:t>* extra stuff at the end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Packaging your app: Versioning</a:t>
            </a:r>
          </a:p>
        </p:txBody>
      </p:sp>
      <p:sp>
        <p:nvSpPr>
          <p:cNvPr id="64514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>
                <a:solidFill>
                  <a:schemeClr val="bg1"/>
                </a:solidFill>
              </a:rPr>
              <a:t>Open app.xml, set the current version in the version node:</a:t>
            </a:r>
          </a:p>
          <a:p>
            <a:pPr marL="342900" indent="-342900"/>
            <a:endParaRPr lang="en-US">
              <a:solidFill>
                <a:schemeClr val="bg1"/>
              </a:solidFill>
            </a:endParaRPr>
          </a:p>
          <a:p>
            <a:pPr marL="342900" indent="-342900"/>
            <a:r>
              <a:rPr lang="en-US">
                <a:solidFill>
                  <a:schemeClr val="bg1"/>
                </a:solidFill>
              </a:rPr>
              <a:t>	&lt;version&gt;0.4.5&lt;/version&gt;</a:t>
            </a:r>
          </a:p>
          <a:p>
            <a:pPr marL="342900" indent="-342900"/>
            <a:r>
              <a:rPr lang="en-US">
                <a:solidFill>
                  <a:schemeClr val="bg1"/>
                </a:solidFill>
              </a:rPr>
              <a:t>	&lt;version&gt;125 alpha&lt;/version&gt;</a:t>
            </a:r>
          </a:p>
          <a:p>
            <a:pPr marL="342900" indent="-342900"/>
            <a:r>
              <a:rPr lang="en-US">
                <a:solidFill>
                  <a:schemeClr val="bg1"/>
                </a:solidFill>
              </a:rPr>
              <a:t>	&lt;version&gt;version 23&lt;/version&gt;</a:t>
            </a:r>
          </a:p>
          <a:p>
            <a:pPr marL="342900" indent="-342900"/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Packaging your app: Updating your app</a:t>
            </a:r>
          </a:p>
        </p:txBody>
      </p:sp>
      <p:sp>
        <p:nvSpPr>
          <p:cNvPr id="65538" name="Content Placeholder 2"/>
          <p:cNvSpPr>
            <a:spLocks/>
          </p:cNvSpPr>
          <p:nvPr/>
        </p:nvSpPr>
        <p:spPr bwMode="auto">
          <a:xfrm>
            <a:off x="609600" y="15240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1600">
                <a:solidFill>
                  <a:schemeClr val="bg1"/>
                </a:solidFill>
              </a:rPr>
              <a:t>1) Open app.xml, set the version to some string: alpha 1, beta .87, 0.5.5, etc.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2) Create a file named updateConfig.xml, fill it with these contents: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&lt;?xml version="1.0" encoding="utf-8"?&gt;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</a:t>
            </a:r>
            <a:r>
              <a:rPr lang="en-US" sz="1500">
                <a:solidFill>
                  <a:schemeClr val="bg1"/>
                </a:solidFill>
              </a:rPr>
              <a:t>&lt;configuration xmlns="http://ns.adobe.com/air/framework/update/configuration/1.0"&gt;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&lt;url&gt;[URL to remote XML file]&lt;/url&gt;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&lt;delay&gt;1&lt;/delay&gt;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&lt;defaultUI&gt;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	&lt;dialog name="checkForUpdate" visible="false" /&gt;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	&lt;dialog name="downloadUpdate" visible="true" /&gt;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	&lt;dialog name="downloadProgress" visible="true" /&gt;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	&lt;dialog name="installUpdate" visible="true" /&gt;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&lt;/defaultUI&gt;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&lt;/configuration&gt;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3) Create a second XML file, give it a name (update.xml?), place the following contents: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&lt;?xml version="1.0" encoding="utf-8"?&gt;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&lt;update xmlns="http://ns.adobe.com/air/framework/update/description/1.0"&gt;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&lt;version&gt;[exact same string as app.xml]&lt;/version&gt;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&lt;url&gt;[URL to AIR file]&lt;/url&gt;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	&lt;description&gt;[update information ]&lt;/description&gt;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&lt;/update&gt;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Deploying your app: AIR files</a:t>
            </a:r>
          </a:p>
        </p:txBody>
      </p:sp>
      <p:sp>
        <p:nvSpPr>
          <p:cNvPr id="84994" name="Content Placeholder 2"/>
          <p:cNvSpPr>
            <a:spLocks/>
          </p:cNvSpPr>
          <p:nvPr/>
        </p:nvSpPr>
        <p:spPr bwMode="auto">
          <a:xfrm>
            <a:off x="609600" y="1752600"/>
            <a:ext cx="8382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/>
            <a:r>
              <a:rPr lang="en-US" sz="1600">
                <a:solidFill>
                  <a:schemeClr val="bg1"/>
                </a:solidFill>
              </a:rPr>
              <a:t>Setting the proper MIME type for web servers: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application/vnd.adobe.air-application-installer-package+zip</a:t>
            </a: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 b="1">
                <a:solidFill>
                  <a:schemeClr val="bg1"/>
                </a:solidFill>
              </a:rPr>
              <a:t>Apache:</a:t>
            </a:r>
            <a:r>
              <a:rPr lang="en-US" sz="1600">
                <a:solidFill>
                  <a:schemeClr val="bg1"/>
                </a:solidFill>
              </a:rPr>
              <a:t> AddType application/vnd.adobe.air-application-installer-package+zip .air</a:t>
            </a: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 b="1">
                <a:solidFill>
                  <a:schemeClr val="bg1"/>
                </a:solidFill>
              </a:rPr>
              <a:t>Lighttpd:</a:t>
            </a:r>
            <a:r>
              <a:rPr lang="en-US" sz="1600">
                <a:solidFill>
                  <a:schemeClr val="bg1"/>
                </a:solidFill>
              </a:rPr>
              <a:t> mimetype.assign = (</a:t>
            </a:r>
          </a:p>
          <a:p>
            <a:pPr marL="1143000" lvl="2" indent="-228600"/>
            <a:r>
              <a:rPr lang="en-US" sz="1600">
                <a:solidFill>
                  <a:schemeClr val="bg1"/>
                </a:solidFill>
              </a:rPr>
              <a:t>	...</a:t>
            </a:r>
          </a:p>
          <a:p>
            <a:pPr marL="1143000" lvl="2" indent="-228600"/>
            <a:r>
              <a:rPr lang="en-US" sz="1600">
                <a:solidFill>
                  <a:schemeClr val="bg1"/>
                </a:solidFill>
              </a:rPr>
              <a:t>	".air" =&gt; "application/vnd.adobe.air-application-installer-package+zip"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)</a:t>
            </a: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 b="1">
                <a:solidFill>
                  <a:schemeClr val="bg1"/>
                </a:solidFill>
              </a:rPr>
              <a:t>IIS: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1) Select the HTTP Headers Tab.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2) Select "File Types" and click "New Type"</a:t>
            </a: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	3) For the extension enter ".air" and for the associated content type enter 	application/vnd.adobe.air-application-installer-package+zip</a:t>
            </a:r>
          </a:p>
          <a:p>
            <a:pPr marL="342900" indent="-342900"/>
            <a:endParaRPr lang="en-US" sz="1600">
              <a:solidFill>
                <a:schemeClr val="bg1"/>
              </a:solidFill>
            </a:endParaRPr>
          </a:p>
          <a:p>
            <a:pPr marL="342900" indent="-342900"/>
            <a:r>
              <a:rPr lang="en-US" sz="1600">
                <a:solidFill>
                  <a:schemeClr val="bg1"/>
                </a:solidFill>
              </a:rPr>
              <a:t>http://www.davidtucker.net/2008/01/08/update-your-air-mime-type/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ctrTitle" idx="4294967295"/>
          </p:nvPr>
        </p:nvSpPr>
        <p:spPr>
          <a:xfrm>
            <a:off x="2667000" y="1962150"/>
            <a:ext cx="6172200" cy="2990850"/>
          </a:xfrm>
        </p:spPr>
        <p:txBody>
          <a:bodyPr anchor="b"/>
          <a:lstStyle/>
          <a:p>
            <a:pPr eaLnBrk="1" hangingPunct="1"/>
            <a:r>
              <a:rPr lang="en-US" smtClean="0">
                <a:cs typeface="Arial" charset="0"/>
              </a:rPr>
              <a:t>jQuery &amp; AIR</a:t>
            </a:r>
            <a:br>
              <a:rPr lang="en-US" smtClean="0">
                <a:cs typeface="Arial" charset="0"/>
              </a:rPr>
            </a:br>
            <a:r>
              <a:rPr lang="en-US" sz="3200" smtClean="0">
                <a:cs typeface="Arial" charset="0"/>
              </a:rPr>
              <a:t>What’s under the hood?</a:t>
            </a:r>
            <a:r>
              <a:rPr lang="en-US" smtClean="0"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400" smtClean="0">
                <a:cs typeface="Arial" charset="0"/>
              </a:rPr>
              <a:t>Links</a:t>
            </a:r>
          </a:p>
        </p:txBody>
      </p:sp>
      <p:sp>
        <p:nvSpPr>
          <p:cNvPr id="86018" name="Content Placeholder 3"/>
          <p:cNvSpPr>
            <a:spLocks/>
          </p:cNvSpPr>
          <p:nvPr/>
        </p:nvSpPr>
        <p:spPr bwMode="auto">
          <a:xfrm>
            <a:off x="533400" y="1600200"/>
            <a:ext cx="845820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jQuery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http://en.wikipedia.org/wiki/JQuery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http://www.jquery.com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http://www.jqueryfordesigners.com/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http://www.learningjquery.com/</a:t>
            </a:r>
          </a:p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AIR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http://www.adobe.com/products/air/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http://www.adobe.com/cfusion/exchange/index.cfm?event=productHome&amp;exc=24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http://en.wikipedia.org/wiki/Adobe_Integrated_Runtime</a:t>
            </a:r>
          </a:p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Eclipse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http://www.eclipse.org/</a:t>
            </a:r>
          </a:p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Aptana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http://www.aptana.com/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http://www.aptana.com/docs/index.php/Plugging_Aptana_into_an_existing_Eclipse_configuration</a:t>
            </a:r>
          </a:p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Dreamweaver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http://fpdownload.macromedia.com/get/air/extensions/dreamweaver/Adobe_AIR_CS4.mxp</a:t>
            </a:r>
          </a:p>
          <a:p>
            <a:pPr marL="742950" lvl="1" indent="-285750"/>
            <a:r>
              <a:rPr lang="en-US" sz="1200" b="1">
                <a:solidFill>
                  <a:schemeClr val="bg1"/>
                </a:solidFill>
              </a:rPr>
              <a:t>Blogs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http://www.12robots.com/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http://weblogs.macromedia.com/cantrell/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http://blog.simb.net/</a:t>
            </a:r>
          </a:p>
          <a:p>
            <a:pPr marL="742950" lvl="1" indent="-285750"/>
            <a:r>
              <a:rPr lang="en-US" sz="1200">
                <a:solidFill>
                  <a:schemeClr val="bg1"/>
                </a:solidFill>
              </a:rPr>
              <a:t>	http://blog.cutterscrossing.com/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z="3000" smtClean="0">
                <a:cs typeface="Arial" charset="0"/>
              </a:rPr>
              <a:t>jQuery is a fast and concise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JavaScript Library that simplifies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HTML document traversing,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event handling, animating, and</a:t>
            </a:r>
            <a:br>
              <a:rPr lang="en-US" sz="3000" smtClean="0">
                <a:cs typeface="Arial" charset="0"/>
              </a:rPr>
            </a:br>
            <a:r>
              <a:rPr lang="en-US" sz="3000" smtClean="0">
                <a:cs typeface="Arial" charset="0"/>
              </a:rPr>
              <a:t>Ajax interactions for rapid web development.</a:t>
            </a:r>
          </a:p>
          <a:p>
            <a:pPr algn="r" eaLnBrk="1" hangingPunct="1">
              <a:buFont typeface="Trebuchet MS" pitchFamily="34" charset="0"/>
              <a:buNone/>
            </a:pPr>
            <a:r>
              <a:rPr lang="en-US" sz="1400" smtClean="0">
                <a:cs typeface="Arial" charset="0"/>
              </a:rPr>
              <a:t>jQuery.com</a:t>
            </a:r>
          </a:p>
        </p:txBody>
      </p:sp>
      <p:pic>
        <p:nvPicPr>
          <p:cNvPr id="31746" name="Picture 4" descr="logo_jquery_215x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8525" y="1676400"/>
            <a:ext cx="20478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Content Placeholder 2"/>
          <p:cNvSpPr>
            <a:spLocks noGrp="1"/>
          </p:cNvSpPr>
          <p:nvPr>
            <p:ph idx="4294967295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algn="ctr" eaLnBrk="1" hangingPunct="1">
              <a:buFont typeface="Trebuchet MS" pitchFamily="34" charset="0"/>
              <a:buNone/>
            </a:pPr>
            <a:r>
              <a:rPr lang="en-US" smtClean="0">
                <a:cs typeface="Arial" charset="0"/>
              </a:rPr>
              <a:t>Adobe AIR is a runtime that lets developers combine HTML, Ajax, Adobe Flash®, and Flex technologies to deploy rich Internet applications (RIAs) on the desktop as a single application installer that works across operating systems.</a:t>
            </a:r>
            <a:endParaRPr lang="en-US" sz="3000" smtClean="0">
              <a:cs typeface="Arial" charset="0"/>
            </a:endParaRPr>
          </a:p>
          <a:p>
            <a:pPr algn="r" eaLnBrk="1" hangingPunct="1">
              <a:buFont typeface="Trebuchet MS" pitchFamily="34" charset="0"/>
              <a:buNone/>
            </a:pPr>
            <a:r>
              <a:rPr lang="en-US" sz="1400" smtClean="0">
                <a:cs typeface="Arial" charset="0"/>
              </a:rPr>
              <a:t>adobe.com</a:t>
            </a:r>
          </a:p>
        </p:txBody>
      </p:sp>
      <p:pic>
        <p:nvPicPr>
          <p:cNvPr id="32770" name="Picture 4" descr="adobe-ai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838200"/>
            <a:ext cx="29718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 idx="4294967295"/>
          </p:nvPr>
        </p:nvSpPr>
        <p:spPr>
          <a:xfrm>
            <a:off x="457200" y="990600"/>
            <a:ext cx="8229600" cy="609600"/>
          </a:xfrm>
        </p:spPr>
        <p:txBody>
          <a:bodyPr/>
          <a:lstStyle/>
          <a:p>
            <a:pPr eaLnBrk="1" hangingPunct="1"/>
            <a:r>
              <a:rPr lang="en-US" sz="3000" smtClean="0">
                <a:cs typeface="Arial" charset="0"/>
              </a:rPr>
              <a:t>Why choose jQuery and AIR over Flex or Flash</a:t>
            </a:r>
          </a:p>
        </p:txBody>
      </p:sp>
      <p:sp>
        <p:nvSpPr>
          <p:cNvPr id="33794" name="Content Placeholder 2"/>
          <p:cNvSpPr>
            <a:spLocks/>
          </p:cNvSpPr>
          <p:nvPr/>
        </p:nvSpPr>
        <p:spPr bwMode="auto">
          <a:xfrm>
            <a:off x="457200" y="1752600"/>
            <a:ext cx="853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Not everyone knows Flex or Flash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HTML knowledge at varying levels is ubiquitous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To develop in HTML / Javascript, all you need is a text editor and a browser.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Availability of high quality free software, such as the Aptana Eclipse plugin, for HTML / JavaScript development makes it a good choice.</a:t>
            </a:r>
          </a:p>
          <a:p>
            <a:pPr marL="342900" indent="-342900" eaLnBrk="0" hangingPunct="0">
              <a:spcBef>
                <a:spcPct val="20000"/>
              </a:spcBef>
              <a:buClr>
                <a:srgbClr val="C3D69B"/>
              </a:buClr>
              <a:buFont typeface="Trebuchet MS" pitchFamily="34" charset="0"/>
              <a:buChar char="•"/>
            </a:pPr>
            <a:r>
              <a:rPr lang="en-US" sz="2400">
                <a:solidFill>
                  <a:srgbClr val="DCE6F2"/>
                </a:solidFill>
                <a:cs typeface="Arial" charset="0"/>
              </a:rPr>
              <a:t>Most importantly, transfer of skillset means smooth transition to AIR development.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3 - &amp;quot;Sample Title&amp;quot;&quot;/&gt;&lt;property id=&quot;20307&quot; value=&quot;256&quot;/&gt;&lt;/object&gt;&lt;object type=&quot;3&quot; unique_id=&quot;10069&quot;&gt;&lt;property id=&quot;20148&quot; value=&quot;5&quot;/&gt;&lt;property id=&quot;20300&quot; value=&quot;Slide 2 - &amp;quot;Content slide&amp;quot;&quot;/&gt;&lt;property id=&quot;20307&quot; value=&quot;257&quot;/&gt;&lt;/object&gt;&lt;object type=&quot;3&quot; unique_id=&quot;10070&quot;&gt;&lt;property id=&quot;20148&quot; value=&quot;5&quot;/&gt;&lt;property id=&quot;20300&quot; value=&quot;Slide 4 - &amp;quot;Two Content slide&amp;quot;&quot;/&gt;&lt;property id=&quot;20307&quot; value=&quot;259&quot;/&gt;&lt;/object&gt;&lt;object type=&quot;3&quot; unique_id=&quot;10071&quot;&gt;&lt;property id=&quot;20148&quot; value=&quot;5&quot;/&gt;&lt;property id=&quot;20300&quot; value=&quot;Slide 5 - &amp;quot;Comparison Slide&amp;quot;&quot;/&gt;&lt;property id=&quot;20307&quot; value=&quot;260&quot;/&gt;&lt;/object&gt;&lt;object type=&quot;3&quot; unique_id=&quot;10072&quot;&gt;&lt;property id=&quot;20148&quot; value=&quot;5&quot;/&gt;&lt;property id=&quot;20300&quot; value=&quot;Slide 6 - &amp;quot;Content with Caption&amp;quot;&quot;/&gt;&lt;property id=&quot;20307&quot; value=&quot;261&quot;/&gt;&lt;/object&gt;&lt;object type=&quot;3&quot; unique_id=&quot;10089&quot;&gt;&lt;property id=&quot;20148&quot; value=&quot;5&quot;/&gt;&lt;property id=&quot;20300&quot; value=&quot;Slide 1 - &amp;quot;Patterns In Enterprise Development &amp;quot;&quot;/&gt;&lt;property id=&quot;20307&quot; value=&quot;263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548DD4"/>
      </a:dk1>
      <a:lt1>
        <a:srgbClr val="C6D9F0"/>
      </a:lt1>
      <a:dk2>
        <a:srgbClr val="1F497D"/>
      </a:dk2>
      <a:lt2>
        <a:srgbClr val="DBE5F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1664</Words>
  <Application>Microsoft Office PowerPoint</Application>
  <PresentationFormat>On-screen Show (4:3)</PresentationFormat>
  <Paragraphs>365</Paragraphs>
  <Slides>60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9" baseType="lpstr">
      <vt:lpstr>Trebuchet MS</vt:lpstr>
      <vt:lpstr>Arial</vt:lpstr>
      <vt:lpstr>Calibri</vt:lpstr>
      <vt:lpstr>Office Theme</vt:lpstr>
      <vt:lpstr>Office Theme</vt:lpstr>
      <vt:lpstr>Office Theme</vt:lpstr>
      <vt:lpstr>Office Theme</vt:lpstr>
      <vt:lpstr>Office Theme</vt:lpstr>
      <vt:lpstr>Image</vt:lpstr>
      <vt:lpstr>jQuery &amp; AIR, Desktop Development for the Front End Designer</vt:lpstr>
      <vt:lpstr>About me</vt:lpstr>
      <vt:lpstr>Andy Matthews</vt:lpstr>
      <vt:lpstr>Slide 4</vt:lpstr>
      <vt:lpstr>Nowadays</vt:lpstr>
      <vt:lpstr>jQuery &amp; AIR What’s under the hood? </vt:lpstr>
      <vt:lpstr>Slide 7</vt:lpstr>
      <vt:lpstr>Slide 8</vt:lpstr>
      <vt:lpstr>Why choose jQuery and AIR over Flex or Flash</vt:lpstr>
      <vt:lpstr>Let's look at some HTML/JS AIR apps</vt:lpstr>
      <vt:lpstr>jQuery, a deeper dive * extra stuff at the end</vt:lpstr>
      <vt:lpstr>Slide 12</vt:lpstr>
      <vt:lpstr>Slide 13</vt:lpstr>
      <vt:lpstr>Selectors - without them jQuery is useless.</vt:lpstr>
      <vt:lpstr>Events – without them apps would be boring</vt:lpstr>
      <vt:lpstr>Effects – animation ain't just for Flash</vt:lpstr>
      <vt:lpstr>Let’s look at some code presentation/CFO-jQuery-walkthrough.html</vt:lpstr>
      <vt:lpstr>Any questions?</vt:lpstr>
      <vt:lpstr>AIR &amp; data management * extra stuff at the end</vt:lpstr>
      <vt:lpstr>Slide 20</vt:lpstr>
      <vt:lpstr>File system access</vt:lpstr>
      <vt:lpstr>Writing to the file system</vt:lpstr>
      <vt:lpstr>Reading from the file system</vt:lpstr>
      <vt:lpstr>Let’s look at some code View CFO-FileSystem project</vt:lpstr>
      <vt:lpstr>SQLite databases</vt:lpstr>
      <vt:lpstr>SQLite databases</vt:lpstr>
      <vt:lpstr>SQLite databases</vt:lpstr>
      <vt:lpstr>Slide 28</vt:lpstr>
      <vt:lpstr>Slide 29</vt:lpstr>
      <vt:lpstr>jQuery GET calls</vt:lpstr>
      <vt:lpstr>jQuery AJAX calls</vt:lpstr>
      <vt:lpstr>Secret bonus slide (keep it on the down-low)</vt:lpstr>
      <vt:lpstr>URLLoader</vt:lpstr>
      <vt:lpstr>jQuery AJAX calls vs URLRequest</vt:lpstr>
      <vt:lpstr>Let’s look at some code View CFO-RemoteAccess project</vt:lpstr>
      <vt:lpstr>Any questions?</vt:lpstr>
      <vt:lpstr>Your new desktop app, your mother would be so proud * extra stuff at the end</vt:lpstr>
      <vt:lpstr>Slide 38</vt:lpstr>
      <vt:lpstr>Let’s look at some code</vt:lpstr>
      <vt:lpstr>Packaging your app:</vt:lpstr>
      <vt:lpstr>Slide 41</vt:lpstr>
      <vt:lpstr>Slide 42</vt:lpstr>
      <vt:lpstr>Intro to jQuery, &amp; AIR</vt:lpstr>
      <vt:lpstr>Slide 44</vt:lpstr>
      <vt:lpstr>A brief history</vt:lpstr>
      <vt:lpstr>A few code samples</vt:lpstr>
      <vt:lpstr>Slide 47</vt:lpstr>
      <vt:lpstr>A brief history</vt:lpstr>
      <vt:lpstr>Slide 49</vt:lpstr>
      <vt:lpstr>A brief history</vt:lpstr>
      <vt:lpstr>Benefits</vt:lpstr>
      <vt:lpstr>Why choose jQuery and AIR over Flex or Flash</vt:lpstr>
      <vt:lpstr>Let's look at some HTML AIR apps</vt:lpstr>
      <vt:lpstr>AIR IDE roundup</vt:lpstr>
      <vt:lpstr>Head to head comparison</vt:lpstr>
      <vt:lpstr>Your new desktop app, your mother would be so proud * extra stuff at the end</vt:lpstr>
      <vt:lpstr>Packaging your app: Versioning</vt:lpstr>
      <vt:lpstr>Packaging your app: Updating your app</vt:lpstr>
      <vt:lpstr>Deploying your app: AIR files</vt:lpstr>
      <vt:lpstr>Links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Rae</dc:creator>
  <cp:lastModifiedBy>Andy Matthews</cp:lastModifiedBy>
  <cp:revision>172</cp:revision>
  <dcterms:created xsi:type="dcterms:W3CDTF">2008-01-10T01:49:42Z</dcterms:created>
  <dcterms:modified xsi:type="dcterms:W3CDTF">2009-04-29T02:32:35Z</dcterms:modified>
</cp:coreProperties>
</file>