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1" r:id="rId2"/>
  </p:sldMasterIdLst>
  <p:notesMasterIdLst>
    <p:notesMasterId r:id="rId19"/>
  </p:notesMasterIdLst>
  <p:handoutMasterIdLst>
    <p:handoutMasterId r:id="rId20"/>
  </p:handoutMasterIdLst>
  <p:sldIdLst>
    <p:sldId id="256" r:id="rId3"/>
    <p:sldId id="351" r:id="rId4"/>
    <p:sldId id="332" r:id="rId5"/>
    <p:sldId id="360" r:id="rId6"/>
    <p:sldId id="362" r:id="rId7"/>
    <p:sldId id="363" r:id="rId8"/>
    <p:sldId id="368" r:id="rId9"/>
    <p:sldId id="366" r:id="rId10"/>
    <p:sldId id="367" r:id="rId11"/>
    <p:sldId id="369" r:id="rId12"/>
    <p:sldId id="372" r:id="rId13"/>
    <p:sldId id="374" r:id="rId14"/>
    <p:sldId id="373" r:id="rId15"/>
    <p:sldId id="376" r:id="rId16"/>
    <p:sldId id="377" r:id="rId17"/>
    <p:sldId id="375" r:id="rId18"/>
  </p:sldIdLst>
  <p:sldSz cx="9144000" cy="6858000" type="screen4x3"/>
  <p:notesSz cx="6858000" cy="9144000"/>
  <p:custDataLst>
    <p:tags r:id="rId2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1C70"/>
    <a:srgbClr val="4D4D4D"/>
    <a:srgbClr val="FF0066"/>
    <a:srgbClr val="000000"/>
    <a:srgbClr val="8EB4E3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4233" autoAdjust="0"/>
  </p:normalViewPr>
  <p:slideViewPr>
    <p:cSldViewPr snapToObjects="1">
      <p:cViewPr>
        <p:scale>
          <a:sx n="100" d="100"/>
          <a:sy n="100" d="100"/>
        </p:scale>
        <p:origin x="-414" y="-168"/>
      </p:cViewPr>
      <p:guideLst>
        <p:guide orient="horz" pos="4178"/>
        <p:guide orient="horz" pos="576"/>
        <p:guide pos="5616"/>
        <p:guide pos="1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-3120" y="-84"/>
      </p:cViewPr>
      <p:guideLst>
        <p:guide orient="horz" pos="2880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CF.Objective() 2008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A18234-50CA-4C7A-82DE-E4E98292E343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Author Name, Company &amp; Website/Email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AC9CBD-D8A7-4C44-9922-FE637C59D0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CF.Objective() 2008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AE4F12-DAE3-4D67-A449-74D9698364E7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Author Name, Company &amp; Website/Email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0B4CD59-FE6A-4684-B5A6-0FFF2DE35D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1A795-BA7C-4676-8885-D4C448A5873C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9EB58-A25C-4029-8EC4-1773B002CB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24DBC-2A9E-4A51-8112-A979C96DD607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F595A-610F-49C2-9F08-471BD42205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3225" y="914400"/>
            <a:ext cx="2173288" cy="57181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914400"/>
            <a:ext cx="6372225" cy="57181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AD7CD2-EDDF-4C35-9410-3D36A0F308A4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E2AB6-CC09-499E-BF87-32AAF59246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6F5FF-DE55-405B-862F-0B190AEA8050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0285C-E736-4FC3-A7B7-974A898A6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552CF-C88D-4AEA-8FFD-34364194B8C6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E8BAE-C530-429B-A98A-CF71E76A68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39D85-B2CC-4E18-ADBF-EE4448467D85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AEF3E-97BF-43B4-AECD-DB71727FD5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3441E-B5D6-4616-A243-F3040D14C81C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EF690-3426-472C-9F1F-4606B013A1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C7C38-A8D8-4033-84A4-0EDFB5767B54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8D53F-2B26-485C-966A-90E56A8AA2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2DEBF-2C99-49A8-865E-7AA33F77DD8B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E3E50-8429-4A45-8BDD-559EB1A49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A4721-DB69-44E5-A91A-54B661EFC43E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9A611-A899-4040-B6FD-E51DD590A8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DC8F0-0C29-4BB0-8C06-5C10EEBC5198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68E89-3304-476C-861A-300F05FD90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F968D-9FFF-441D-945B-83C39CBA1DF1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BD553-3896-4EFC-842B-436436015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7D2FB-C698-4DC4-930D-2D53D402B256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36F38-F9F2-4C0B-B166-CD47B40A8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B2F58-72EA-4CD3-B237-E6F8699D72E9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93A67-8B66-4227-8807-61C6766B7A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1638" y="1600200"/>
            <a:ext cx="2174875" cy="45259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7013" y="1600200"/>
            <a:ext cx="6372225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20758-C6FC-479F-ABDA-7E74D47AECCA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6C03D-C44C-46C2-8093-9D824E82C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CD515-A1E7-42DB-A313-1F687A84F859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68433-244E-475D-B30F-AB4B33BF70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19263"/>
            <a:ext cx="4271963" cy="4913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719263"/>
            <a:ext cx="4273550" cy="4913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9CA0E5-45B9-4151-B5DD-6275D543EC4F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75E7E-ED5B-45F2-BB7E-A5A151839C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CAD1E-00BD-40D5-BC85-3D916E31DC40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A3857-12B3-4559-8701-FE7DB5CB88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3735F-475A-4A6C-9650-AC06D41E19D7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72BC8-8FB3-40D5-BBAC-C7B622AF8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4EAEE-E094-42F7-8DF3-1832176EB61D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A506C0-5E24-4743-A8B4-C06CCDF54F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AC68A-0084-4A47-AE93-4617588DBBAE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DEC708-3DB9-408A-A82A-4CDA759945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0B568-ED3D-49B6-8D61-D3711A51452D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4BA04-10C0-411F-A2F7-9E022778CD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914400"/>
            <a:ext cx="86979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719263"/>
            <a:ext cx="8697913" cy="491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4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F1A0AB66-F779-4614-AF8E-F7BEDF1235D8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sz="14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4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D44F3219-BCF7-4A65-ABD5-9FDA931F6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4D4D4D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4D4D4D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4D4D4D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227013" y="4800600"/>
            <a:ext cx="86995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rgbClr val="99B3E0"/>
                </a:solidFill>
                <a:cs typeface="+mn-cs"/>
              </a:defRPr>
            </a:lvl1pPr>
          </a:lstStyle>
          <a:p>
            <a:pPr>
              <a:defRPr/>
            </a:pPr>
            <a:fld id="{F3A6A98E-692C-40A3-A932-8B1926EEF179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sz="1200">
                <a:solidFill>
                  <a:srgbClr val="99B3E0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rgbClr val="99B3E0"/>
                </a:solidFill>
                <a:cs typeface="+mn-cs"/>
              </a:defRPr>
            </a:lvl1pPr>
          </a:lstStyle>
          <a:p>
            <a:pPr>
              <a:defRPr/>
            </a:pPr>
            <a:fld id="{E24731D2-A7E4-4B03-BF7E-41A949F5B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1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65" r:id="rId9"/>
    <p:sldLayoutId id="2147483664" r:id="rId10"/>
    <p:sldLayoutId id="2147483663" r:id="rId11"/>
  </p:sldLayoutIdLst>
  <p:transition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•"/>
        <a:defRPr sz="3200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–"/>
        <a:defRPr sz="2800">
          <a:solidFill>
            <a:srgbClr val="4D4D4D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•"/>
        <a:defRPr sz="2400">
          <a:solidFill>
            <a:srgbClr val="4D4D4D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–"/>
        <a:defRPr sz="2000">
          <a:solidFill>
            <a:srgbClr val="4D4D4D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blogs.adobe.com/cantrell/archives/2009/10/everything_new_in_air_2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/>
          </p:cNvSpPr>
          <p:nvPr/>
        </p:nvSpPr>
        <p:spPr bwMode="auto">
          <a:xfrm>
            <a:off x="304800" y="969963"/>
            <a:ext cx="853440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4400" b="1">
                <a:solidFill>
                  <a:srgbClr val="C51C70"/>
                </a:solidFill>
              </a:rPr>
              <a:t>What’s New in AIR 2.0</a:t>
            </a:r>
          </a:p>
          <a:p>
            <a:r>
              <a:rPr lang="en-US" sz="1600" b="1"/>
              <a:t>Andy Matthews</a:t>
            </a:r>
          </a:p>
          <a:p>
            <a:r>
              <a:rPr lang="en-US" sz="1600" b="1"/>
              <a:t>www.andymatthews.net</a:t>
            </a:r>
          </a:p>
          <a:p>
            <a:r>
              <a:rPr lang="en-US" sz="1600" b="1"/>
              <a:t>Twitter: commadelimited</a:t>
            </a:r>
          </a:p>
          <a:p>
            <a:r>
              <a:rPr lang="en-US" sz="1600" b="1"/>
              <a:t>AIM: mydognacho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/>
          <p:cNvSpPr>
            <a:spLocks/>
          </p:cNvSpPr>
          <p:nvPr/>
        </p:nvSpPr>
        <p:spPr bwMode="auto">
          <a:xfrm>
            <a:off x="304800" y="342900"/>
            <a:ext cx="8534400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4400" b="1">
                <a:solidFill>
                  <a:srgbClr val="C51C70"/>
                </a:solidFill>
              </a:rPr>
              <a:t>AIR: New Stuff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C51C70"/>
                </a:solidFill>
              </a:rPr>
              <a:t>Removable storage detection</a:t>
            </a:r>
          </a:p>
        </p:txBody>
      </p:sp>
      <p:sp>
        <p:nvSpPr>
          <p:cNvPr id="70658" name="Content Placeholder 2"/>
          <p:cNvSpPr>
            <a:spLocks/>
          </p:cNvSpPr>
          <p:nvPr/>
        </p:nvSpPr>
        <p:spPr bwMode="auto">
          <a:xfrm>
            <a:off x="342900" y="1584325"/>
            <a:ext cx="84582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en-US" sz="2200" b="1"/>
              <a:t>Topics Covered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200"/>
              <a:t>StorageVolumeInfo event type</a:t>
            </a:r>
          </a:p>
          <a:p>
            <a:pPr marL="1143000" lvl="2" indent="-2286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200"/>
              <a:t>Mount and Unmount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200"/>
              <a:t>openWithDefaultApplication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C51C70"/>
                </a:solidFill>
              </a:rPr>
              <a:t>Local Audio Encoding</a:t>
            </a:r>
          </a:p>
        </p:txBody>
      </p:sp>
      <p:sp>
        <p:nvSpPr>
          <p:cNvPr id="74754" name="Content Placeholder 2"/>
          <p:cNvSpPr>
            <a:spLocks/>
          </p:cNvSpPr>
          <p:nvPr/>
        </p:nvSpPr>
        <p:spPr bwMode="auto">
          <a:xfrm>
            <a:off x="342900" y="1584325"/>
            <a:ext cx="84582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en-US" sz="2200" b="1"/>
              <a:t>Topics Covered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200"/>
              <a:t>Microphone singleton</a:t>
            </a:r>
          </a:p>
          <a:p>
            <a:pPr marL="1143000" lvl="2" indent="-2286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200"/>
              <a:t>Contains array of available microphones.</a:t>
            </a:r>
          </a:p>
          <a:p>
            <a:pPr marL="1143000" lvl="2" indent="-2286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200"/>
              <a:t>Contains getMicrophone method, allowing users to tap into input.</a:t>
            </a:r>
          </a:p>
          <a:p>
            <a:pPr marL="1143000" lvl="2" indent="-228600">
              <a:spcBef>
                <a:spcPct val="20000"/>
              </a:spcBef>
              <a:buFont typeface="Wingdings" pitchFamily="2" charset="2"/>
              <a:buChar char="§"/>
            </a:pPr>
            <a:endParaRPr lang="en-US" sz="22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C51C70"/>
                </a:solidFill>
              </a:rPr>
              <a:t>Network Information</a:t>
            </a:r>
          </a:p>
        </p:txBody>
      </p:sp>
      <p:sp>
        <p:nvSpPr>
          <p:cNvPr id="72706" name="Content Placeholder 2"/>
          <p:cNvSpPr>
            <a:spLocks/>
          </p:cNvSpPr>
          <p:nvPr/>
        </p:nvSpPr>
        <p:spPr bwMode="auto">
          <a:xfrm>
            <a:off x="342900" y="1584325"/>
            <a:ext cx="84582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en-US" sz="2200" b="1"/>
              <a:t>Topics Covered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200"/>
              <a:t>NetworkInfo singleton</a:t>
            </a:r>
          </a:p>
          <a:p>
            <a:pPr marL="1143000" lvl="2" indent="-2286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200"/>
              <a:t>Provides lists of all available network interfaces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C51C70"/>
                </a:solidFill>
              </a:rPr>
              <a:t>Exit Events</a:t>
            </a:r>
          </a:p>
        </p:txBody>
      </p:sp>
      <p:sp>
        <p:nvSpPr>
          <p:cNvPr id="76803" name="Content Placeholder 2"/>
          <p:cNvSpPr>
            <a:spLocks/>
          </p:cNvSpPr>
          <p:nvPr/>
        </p:nvSpPr>
        <p:spPr bwMode="auto">
          <a:xfrm>
            <a:off x="342900" y="1584325"/>
            <a:ext cx="84582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en-US" sz="2200" b="1"/>
              <a:t>Topics Covered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200"/>
              <a:t>Event.EXITING event</a:t>
            </a:r>
          </a:p>
          <a:p>
            <a:pPr marL="1143000" lvl="2" indent="-2286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200"/>
              <a:t>Fires when app closes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C51C70"/>
                </a:solidFill>
              </a:rPr>
              <a:t>DNS Resolution</a:t>
            </a:r>
          </a:p>
        </p:txBody>
      </p:sp>
      <p:sp>
        <p:nvSpPr>
          <p:cNvPr id="77827" name="Content Placeholder 2"/>
          <p:cNvSpPr>
            <a:spLocks/>
          </p:cNvSpPr>
          <p:nvPr/>
        </p:nvSpPr>
        <p:spPr bwMode="auto">
          <a:xfrm>
            <a:off x="342900" y="1584325"/>
            <a:ext cx="84582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en-US" sz="2200" b="1"/>
              <a:t>Topics Covered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200"/>
              <a:t>DNSResolver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200"/>
              <a:t>DNSResolverEvent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200"/>
              <a:t>MXRecord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200"/>
              <a:t>ARecord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/>
          </p:cNvSpPr>
          <p:nvPr/>
        </p:nvSpPr>
        <p:spPr bwMode="auto">
          <a:xfrm>
            <a:off x="228600" y="898525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C51C70"/>
                </a:solidFill>
              </a:rPr>
              <a:t>Wrap up</a:t>
            </a:r>
          </a:p>
        </p:txBody>
      </p:sp>
      <p:sp>
        <p:nvSpPr>
          <p:cNvPr id="75778" name="Content Placeholder 2"/>
          <p:cNvSpPr>
            <a:spLocks/>
          </p:cNvSpPr>
          <p:nvPr/>
        </p:nvSpPr>
        <p:spPr bwMode="auto">
          <a:xfrm>
            <a:off x="342900" y="1470025"/>
            <a:ext cx="41148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1200" b="1"/>
              <a:t>Multi-touch</a:t>
            </a:r>
            <a:r>
              <a:rPr lang="en-US" sz="1200"/>
              <a:t>:Track multiple touch points simultaneously. </a:t>
            </a:r>
          </a:p>
          <a:p>
            <a:pPr marL="342900" indent="-342900"/>
            <a:r>
              <a:rPr lang="en-US" sz="1200" b="1"/>
              <a:t>Gestures</a:t>
            </a:r>
            <a:r>
              <a:rPr lang="en-US" sz="1200"/>
              <a:t>: Two+ multi-touch events as a single event. </a:t>
            </a:r>
          </a:p>
          <a:p>
            <a:pPr marL="742950" lvl="1" indent="-285750"/>
            <a:r>
              <a:rPr lang="en-US" sz="1200"/>
              <a:t>GESTURE_TWO_FINGER_TAP </a:t>
            </a:r>
          </a:p>
          <a:p>
            <a:pPr marL="742950" lvl="1" indent="-285750"/>
            <a:r>
              <a:rPr lang="en-US" sz="1200"/>
              <a:t>GESTURE_PRESS_AND_TAP </a:t>
            </a:r>
          </a:p>
          <a:p>
            <a:pPr marL="742950" lvl="1" indent="-285750"/>
            <a:r>
              <a:rPr lang="en-US" sz="1200"/>
              <a:t>GESTURE_PAN </a:t>
            </a:r>
          </a:p>
          <a:p>
            <a:pPr marL="742950" lvl="1" indent="-285750"/>
            <a:r>
              <a:rPr lang="en-US" sz="1200"/>
              <a:t>GESTURE_ROTATE </a:t>
            </a:r>
          </a:p>
          <a:p>
            <a:pPr marL="742950" lvl="1" indent="-285750"/>
            <a:r>
              <a:rPr lang="en-US" sz="1200"/>
              <a:t>GESTURE_SWIPE </a:t>
            </a:r>
          </a:p>
          <a:p>
            <a:pPr marL="742950" lvl="1" indent="-285750"/>
            <a:r>
              <a:rPr lang="en-US" sz="1200"/>
              <a:t>GESTURE_ZOOM </a:t>
            </a:r>
          </a:p>
          <a:p>
            <a:pPr marL="342900" indent="-342900"/>
            <a:r>
              <a:rPr lang="en-US" sz="1200" b="1"/>
              <a:t>Open Files With Default Application</a:t>
            </a:r>
            <a:r>
              <a:rPr lang="en-US" sz="1200"/>
              <a:t> </a:t>
            </a:r>
          </a:p>
          <a:p>
            <a:pPr marL="342900" indent="-342900"/>
            <a:r>
              <a:rPr lang="en-US" sz="1200" b="1"/>
              <a:t>OS Download Security Dialog</a:t>
            </a:r>
            <a:r>
              <a:rPr lang="en-US" sz="1200"/>
              <a:t> </a:t>
            </a:r>
          </a:p>
          <a:p>
            <a:pPr marL="342900" indent="-342900"/>
            <a:r>
              <a:rPr lang="en-US" sz="1200" b="1"/>
              <a:t>Storage Volume Detection</a:t>
            </a:r>
            <a:r>
              <a:rPr lang="en-US" sz="1200"/>
              <a:t> </a:t>
            </a:r>
          </a:p>
          <a:p>
            <a:pPr marL="342900" indent="-342900"/>
            <a:r>
              <a:rPr lang="en-US" sz="1200" b="1"/>
              <a:t>Native Processes</a:t>
            </a:r>
            <a:r>
              <a:rPr lang="en-US" sz="1200"/>
              <a:t> </a:t>
            </a:r>
          </a:p>
          <a:p>
            <a:pPr marL="742950" lvl="1" indent="-285750"/>
            <a:r>
              <a:rPr lang="en-US" sz="1200"/>
              <a:t>OS X: DMG </a:t>
            </a:r>
          </a:p>
          <a:p>
            <a:pPr marL="742950" lvl="1" indent="-285750"/>
            <a:r>
              <a:rPr lang="en-US" sz="1200"/>
              <a:t>Windows: EXE </a:t>
            </a:r>
          </a:p>
          <a:p>
            <a:pPr marL="742950" lvl="1" indent="-285750"/>
            <a:r>
              <a:rPr lang="en-US" sz="1200"/>
              <a:t>Linux: Debian and Red Hat Package Manager </a:t>
            </a:r>
          </a:p>
          <a:p>
            <a:pPr marL="342900" indent="-342900"/>
            <a:r>
              <a:rPr lang="en-US" sz="1200" b="1"/>
              <a:t>File Promises</a:t>
            </a:r>
            <a:r>
              <a:rPr lang="en-US" sz="1200"/>
              <a:t> </a:t>
            </a:r>
          </a:p>
          <a:p>
            <a:pPr marL="342900" indent="-342900"/>
            <a:r>
              <a:rPr lang="en-US" sz="1200" b="1"/>
              <a:t>Server Sockets</a:t>
            </a:r>
            <a:r>
              <a:rPr lang="en-US" sz="1200"/>
              <a:t> </a:t>
            </a:r>
          </a:p>
          <a:p>
            <a:pPr marL="342900" indent="-342900"/>
            <a:r>
              <a:rPr lang="en-US" sz="1200" b="1"/>
              <a:t>Datagram Sockets</a:t>
            </a:r>
            <a:r>
              <a:rPr lang="en-US" sz="1200"/>
              <a:t> </a:t>
            </a:r>
          </a:p>
          <a:p>
            <a:pPr marL="342900" indent="-342900"/>
            <a:r>
              <a:rPr lang="en-US" sz="1200" b="1"/>
              <a:t>Encrypted Sockets</a:t>
            </a:r>
            <a:r>
              <a:rPr lang="en-US" sz="1200"/>
              <a:t> </a:t>
            </a:r>
          </a:p>
          <a:p>
            <a:pPr marL="342900" indent="-342900"/>
            <a:r>
              <a:rPr lang="en-US" sz="1200" b="1"/>
              <a:t>New Socket Properties</a:t>
            </a:r>
            <a:r>
              <a:rPr lang="en-US" sz="1200"/>
              <a:t> </a:t>
            </a:r>
          </a:p>
          <a:p>
            <a:pPr marL="742950" lvl="1" indent="-285750"/>
            <a:r>
              <a:rPr lang="en-US" sz="1200"/>
              <a:t>Socket.localAddress </a:t>
            </a:r>
          </a:p>
          <a:p>
            <a:pPr marL="742950" lvl="1" indent="-285750"/>
            <a:r>
              <a:rPr lang="en-US" sz="1200"/>
              <a:t>Socket.localPort </a:t>
            </a:r>
          </a:p>
          <a:p>
            <a:pPr marL="742950" lvl="1" indent="-285750"/>
            <a:r>
              <a:rPr lang="en-US" sz="1200"/>
              <a:t>Socket.remoteAddress </a:t>
            </a:r>
          </a:p>
          <a:p>
            <a:pPr marL="742950" lvl="1" indent="-285750"/>
            <a:r>
              <a:rPr lang="en-US" sz="1200"/>
              <a:t>Socket.remotePort </a:t>
            </a:r>
          </a:p>
          <a:p>
            <a:pPr marL="342900" indent="-342900"/>
            <a:r>
              <a:rPr lang="en-US" sz="1200" b="1"/>
              <a:t>IPv6 Support</a:t>
            </a:r>
            <a:r>
              <a:rPr lang="en-US" sz="1200"/>
              <a:t>. </a:t>
            </a:r>
          </a:p>
          <a:p>
            <a:pPr marL="342900" indent="-342900"/>
            <a:r>
              <a:rPr lang="en-US" sz="1200" b="1"/>
              <a:t>Access to Low-Level Network Information</a:t>
            </a:r>
            <a:endParaRPr lang="en-US" sz="1200"/>
          </a:p>
        </p:txBody>
      </p:sp>
      <p:sp>
        <p:nvSpPr>
          <p:cNvPr id="75779" name="Content Placeholder 2"/>
          <p:cNvSpPr>
            <a:spLocks/>
          </p:cNvSpPr>
          <p:nvPr/>
        </p:nvSpPr>
        <p:spPr bwMode="auto">
          <a:xfrm>
            <a:off x="4772025" y="1470025"/>
            <a:ext cx="41148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1200" b="1"/>
              <a:t>Bind Sockets to Specific Network Interfaces</a:t>
            </a:r>
          </a:p>
          <a:p>
            <a:pPr marL="342900" indent="-342900"/>
            <a:r>
              <a:rPr lang="en-US" sz="1200" b="1"/>
              <a:t>DNS Resolution</a:t>
            </a:r>
            <a:r>
              <a:rPr lang="en-US" sz="1200"/>
              <a:t> </a:t>
            </a:r>
          </a:p>
          <a:p>
            <a:pPr marL="742950" lvl="1" indent="-285750"/>
            <a:r>
              <a:rPr lang="en-US" sz="1200"/>
              <a:t>ARecord (IPv4 address for a host) </a:t>
            </a:r>
          </a:p>
          <a:p>
            <a:pPr marL="742950" lvl="1" indent="-285750"/>
            <a:r>
              <a:rPr lang="en-US" sz="1200"/>
              <a:t>AAAARecord (IPv6 address for a host) </a:t>
            </a:r>
          </a:p>
          <a:p>
            <a:pPr marL="742950" lvl="1" indent="-285750"/>
            <a:r>
              <a:rPr lang="en-US" sz="1200"/>
              <a:t>MXRecord: mail exchange record for a host </a:t>
            </a:r>
          </a:p>
          <a:p>
            <a:pPr marL="742950" lvl="1" indent="-285750"/>
            <a:r>
              <a:rPr lang="en-US" sz="1200"/>
              <a:t>PTRRecord: host name for an IP address </a:t>
            </a:r>
          </a:p>
          <a:p>
            <a:pPr marL="742950" lvl="1" indent="-285750"/>
            <a:r>
              <a:rPr lang="en-US" sz="1200"/>
              <a:t>SRVRecord: service record for a service </a:t>
            </a:r>
          </a:p>
          <a:p>
            <a:pPr marL="342900" indent="-342900"/>
            <a:r>
              <a:rPr lang="en-US" sz="1200" b="1"/>
              <a:t>Configurable HTTP Idle Timeout</a:t>
            </a:r>
            <a:r>
              <a:rPr lang="en-US" sz="1200"/>
              <a:t> </a:t>
            </a:r>
          </a:p>
          <a:p>
            <a:pPr marL="342900" indent="-342900"/>
            <a:r>
              <a:rPr lang="en-US" sz="1200" b="1"/>
              <a:t>Local Audio Encoding</a:t>
            </a:r>
            <a:r>
              <a:rPr lang="en-US" sz="1200"/>
              <a:t> </a:t>
            </a:r>
          </a:p>
          <a:p>
            <a:pPr marL="342900" indent="-342900"/>
            <a:r>
              <a:rPr lang="en-US" sz="1200" b="1"/>
              <a:t>Global Error Handling</a:t>
            </a:r>
            <a:r>
              <a:rPr lang="en-US" sz="1200"/>
              <a:t> </a:t>
            </a:r>
          </a:p>
          <a:p>
            <a:pPr marL="342900" indent="-342900"/>
            <a:r>
              <a:rPr lang="en-US" sz="1200" b="1"/>
              <a:t>Accessibility</a:t>
            </a:r>
            <a:r>
              <a:rPr lang="en-US" sz="1200"/>
              <a:t> </a:t>
            </a:r>
          </a:p>
          <a:p>
            <a:pPr marL="342900" indent="-342900"/>
            <a:r>
              <a:rPr lang="en-US" sz="1200" b="1"/>
              <a:t>NativeWindow and Bitmap Size Increases</a:t>
            </a:r>
            <a:r>
              <a:rPr lang="en-US" sz="1200"/>
              <a:t> </a:t>
            </a:r>
          </a:p>
          <a:p>
            <a:pPr marL="342900" indent="-342900"/>
            <a:r>
              <a:rPr lang="en-US" sz="1200" b="1"/>
              <a:t>Improved Printing</a:t>
            </a:r>
            <a:r>
              <a:rPr lang="en-US" sz="1200"/>
              <a:t>. </a:t>
            </a:r>
          </a:p>
          <a:p>
            <a:pPr marL="742950" lvl="1" indent="-285750"/>
            <a:r>
              <a:rPr lang="en-US" sz="1200"/>
              <a:t>Vector printing on Mac (already in FP 10). </a:t>
            </a:r>
          </a:p>
          <a:p>
            <a:pPr marL="742950" lvl="1" indent="-285750"/>
            <a:r>
              <a:rPr lang="en-US" sz="1200"/>
              <a:t>Complex transparency support. </a:t>
            </a:r>
          </a:p>
          <a:p>
            <a:pPr marL="342900" indent="-342900"/>
            <a:r>
              <a:rPr lang="en-US" sz="1200" b="1"/>
              <a:t>Nested Transactions</a:t>
            </a:r>
            <a:r>
              <a:rPr lang="en-US" sz="1200"/>
              <a:t> </a:t>
            </a:r>
          </a:p>
          <a:p>
            <a:pPr marL="342900" indent="-342900"/>
            <a:r>
              <a:rPr lang="en-US" sz="1200" b="1"/>
              <a:t>Exiting Event on Shutdown</a:t>
            </a:r>
            <a:r>
              <a:rPr lang="en-US" sz="1200"/>
              <a:t> </a:t>
            </a:r>
          </a:p>
          <a:p>
            <a:pPr marL="342900" indent="-342900"/>
            <a:r>
              <a:rPr lang="en-US" sz="1200" b="1"/>
              <a:t>WebKit Upgrades</a:t>
            </a:r>
            <a:r>
              <a:rPr lang="en-US" sz="1200"/>
              <a:t>: </a:t>
            </a:r>
          </a:p>
          <a:p>
            <a:pPr marL="742950" lvl="1" indent="-285750"/>
            <a:r>
              <a:rPr lang="en-US" sz="1200"/>
              <a:t>Nitro JavaScript Engine (SquirrelFish Extreme). </a:t>
            </a:r>
          </a:p>
          <a:p>
            <a:pPr marL="742950" lvl="1" indent="-285750"/>
            <a:r>
              <a:rPr lang="en-US" sz="1200"/>
              <a:t>CSS3 Module support (2D transform, </a:t>
            </a:r>
          </a:p>
          <a:p>
            <a:pPr marL="742950" lvl="1" indent="-285750"/>
            <a:r>
              <a:rPr lang="en-US" sz="1200"/>
              <a:t>	transitions, animations, etc.). </a:t>
            </a:r>
          </a:p>
          <a:p>
            <a:pPr marL="742950" lvl="1" indent="-285750"/>
            <a:r>
              <a:rPr lang="en-US" sz="1200"/>
              <a:t>Scrollbar styling. </a:t>
            </a:r>
          </a:p>
          <a:p>
            <a:pPr marL="742950" lvl="1" indent="-285750"/>
            <a:r>
              <a:rPr lang="en-US" sz="1200"/>
              <a:t>Break up text across columns. </a:t>
            </a:r>
          </a:p>
          <a:p>
            <a:pPr marL="742950" lvl="1" indent="-285750"/>
            <a:r>
              <a:rPr lang="en-US" sz="1200"/>
              <a:t>Latest Canvas enhancements. </a:t>
            </a:r>
          </a:p>
          <a:p>
            <a:pPr marL="342900" indent="-342900"/>
            <a:r>
              <a:rPr lang="en-US" sz="1200" b="1"/>
              <a:t>General Optimizations</a:t>
            </a:r>
            <a:r>
              <a:rPr lang="en-US" sz="1200"/>
              <a:t>: </a:t>
            </a:r>
          </a:p>
          <a:p>
            <a:pPr marL="742950" lvl="1" indent="-285750"/>
            <a:r>
              <a:rPr lang="en-US" sz="1200"/>
              <a:t>Lower CPU utilization when idle. </a:t>
            </a:r>
          </a:p>
          <a:p>
            <a:pPr marL="742950" lvl="1" indent="-285750"/>
            <a:r>
              <a:rPr lang="en-US" sz="1200"/>
              <a:t>Lower memory consumption. </a:t>
            </a:r>
          </a:p>
        </p:txBody>
      </p:sp>
      <p:sp>
        <p:nvSpPr>
          <p:cNvPr id="75780" name="Content Placeholder 2"/>
          <p:cNvSpPr>
            <a:spLocks/>
          </p:cNvSpPr>
          <p:nvPr/>
        </p:nvSpPr>
        <p:spPr bwMode="auto">
          <a:xfrm>
            <a:off x="0" y="6416675"/>
            <a:ext cx="91440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/>
            <a:r>
              <a:rPr lang="en-US" sz="1600">
                <a:hlinkClick r:id="rId2"/>
              </a:rPr>
              <a:t>http://blogs.adobe.com/cantrell/archives/2009/10/everything_new_in_air_2.html</a:t>
            </a:r>
            <a:r>
              <a:rPr lang="en-US" sz="160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Content Placeholder 2"/>
          <p:cNvSpPr>
            <a:spLocks noGrp="1"/>
          </p:cNvSpPr>
          <p:nvPr>
            <p:ph idx="4294967295"/>
          </p:nvPr>
        </p:nvSpPr>
        <p:spPr>
          <a:xfrm>
            <a:off x="228600" y="2463800"/>
            <a:ext cx="8697913" cy="25638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mtClean="0"/>
              <a:t>This presentation can be downloaded from my website, along with all sample files</a:t>
            </a:r>
          </a:p>
          <a:p>
            <a:pPr algn="ctr" eaLnBrk="1" hangingPunct="1">
              <a:buFontTx/>
              <a:buNone/>
            </a:pPr>
            <a:r>
              <a:rPr lang="en-US" sz="1400" smtClean="0"/>
              <a:t>http://andymatthews.net/downloads/presentations/What's-New-in-AIR-2.0.zip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/>
          </p:cNvSpPr>
          <p:nvPr/>
        </p:nvSpPr>
        <p:spPr bwMode="auto">
          <a:xfrm>
            <a:off x="304800" y="969963"/>
            <a:ext cx="853440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4400" b="1">
                <a:solidFill>
                  <a:srgbClr val="C51C70"/>
                </a:solidFill>
              </a:rPr>
              <a:t>About Me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2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C51C70"/>
                </a:solidFill>
              </a:rPr>
              <a:t>Andy Matthews</a:t>
            </a:r>
          </a:p>
        </p:txBody>
      </p:sp>
      <p:graphicFrame>
        <p:nvGraphicFramePr>
          <p:cNvPr id="46083" name="Object 3"/>
          <p:cNvGraphicFramePr>
            <a:graphicFrameLocks noChangeAspect="1"/>
          </p:cNvGraphicFramePr>
          <p:nvPr/>
        </p:nvGraphicFramePr>
        <p:xfrm>
          <a:off x="4581525" y="1889125"/>
          <a:ext cx="3314700" cy="728663"/>
        </p:xfrm>
        <a:graphic>
          <a:graphicData uri="http://schemas.openxmlformats.org/presentationml/2006/ole">
            <p:oleObj spid="_x0000_s46083" name="Image" r:id="rId3" imgW="3809524" imgH="838095" progId="Photoshop.Image.11">
              <p:embed/>
            </p:oleObj>
          </a:graphicData>
        </a:graphic>
      </p:graphicFrame>
      <p:sp>
        <p:nvSpPr>
          <p:cNvPr id="46093" name="Content Placeholder 2"/>
          <p:cNvSpPr>
            <a:spLocks/>
          </p:cNvSpPr>
          <p:nvPr/>
        </p:nvSpPr>
        <p:spPr bwMode="auto">
          <a:xfrm>
            <a:off x="5038725" y="2503488"/>
            <a:ext cx="2333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None/>
            </a:pPr>
            <a:r>
              <a:rPr lang="en-US" sz="2600" b="1"/>
              <a:t>I work here</a:t>
            </a:r>
          </a:p>
        </p:txBody>
      </p:sp>
      <p:graphicFrame>
        <p:nvGraphicFramePr>
          <p:cNvPr id="46085" name="Object 5"/>
          <p:cNvGraphicFramePr>
            <a:graphicFrameLocks noChangeAspect="1"/>
          </p:cNvGraphicFramePr>
          <p:nvPr/>
        </p:nvGraphicFramePr>
        <p:xfrm>
          <a:off x="1143000" y="1817688"/>
          <a:ext cx="2628900" cy="744537"/>
        </p:xfrm>
        <a:graphic>
          <a:graphicData uri="http://schemas.openxmlformats.org/presentationml/2006/ole">
            <p:oleObj spid="_x0000_s46085" name="Image" r:id="rId4" imgW="7809524" imgH="2209524" progId="Photoshop.Image.11">
              <p:embed/>
            </p:oleObj>
          </a:graphicData>
        </a:graphic>
      </p:graphicFrame>
      <p:sp>
        <p:nvSpPr>
          <p:cNvPr id="46094" name="Content Placeholder 2"/>
          <p:cNvSpPr>
            <a:spLocks/>
          </p:cNvSpPr>
          <p:nvPr/>
        </p:nvSpPr>
        <p:spPr bwMode="auto">
          <a:xfrm>
            <a:off x="1257300" y="2562225"/>
            <a:ext cx="2333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None/>
            </a:pPr>
            <a:r>
              <a:rPr lang="en-US" sz="2600" b="1"/>
              <a:t>I live here</a:t>
            </a:r>
          </a:p>
        </p:txBody>
      </p:sp>
      <p:graphicFrame>
        <p:nvGraphicFramePr>
          <p:cNvPr id="46087" name="Object 7"/>
          <p:cNvGraphicFramePr>
            <a:graphicFrameLocks noChangeAspect="1"/>
          </p:cNvGraphicFramePr>
          <p:nvPr/>
        </p:nvGraphicFramePr>
        <p:xfrm>
          <a:off x="852488" y="3473450"/>
          <a:ext cx="2919412" cy="847725"/>
        </p:xfrm>
        <a:graphic>
          <a:graphicData uri="http://schemas.openxmlformats.org/presentationml/2006/ole">
            <p:oleObj spid="_x0000_s46087" name="Image" r:id="rId5" imgW="1267971" imgH="368653" progId="Photoshop.Image.11">
              <p:embed/>
            </p:oleObj>
          </a:graphicData>
        </a:graphic>
      </p:graphicFrame>
      <p:sp>
        <p:nvSpPr>
          <p:cNvPr id="46095" name="Content Placeholder 2"/>
          <p:cNvSpPr>
            <a:spLocks/>
          </p:cNvSpPr>
          <p:nvPr/>
        </p:nvSpPr>
        <p:spPr bwMode="auto">
          <a:xfrm>
            <a:off x="1257300" y="4276725"/>
            <a:ext cx="2333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None/>
            </a:pPr>
            <a:r>
              <a:rPr lang="en-US" sz="2600" b="1"/>
              <a:t>I blog here</a:t>
            </a:r>
          </a:p>
        </p:txBody>
      </p:sp>
      <p:graphicFrame>
        <p:nvGraphicFramePr>
          <p:cNvPr id="46089" name="Object 9"/>
          <p:cNvGraphicFramePr>
            <a:graphicFrameLocks noChangeAspect="1"/>
          </p:cNvGraphicFramePr>
          <p:nvPr/>
        </p:nvGraphicFramePr>
        <p:xfrm>
          <a:off x="5016500" y="3473450"/>
          <a:ext cx="2527300" cy="825500"/>
        </p:xfrm>
        <a:graphic>
          <a:graphicData uri="http://schemas.openxmlformats.org/presentationml/2006/ole">
            <p:oleObj spid="_x0000_s46089" name="Image" r:id="rId6" imgW="2526984" imgH="825106" progId="Photoshop.Image.11">
              <p:embed/>
            </p:oleObj>
          </a:graphicData>
        </a:graphic>
      </p:graphicFrame>
      <p:sp>
        <p:nvSpPr>
          <p:cNvPr id="46096" name="Content Placeholder 2"/>
          <p:cNvSpPr>
            <a:spLocks/>
          </p:cNvSpPr>
          <p:nvPr/>
        </p:nvSpPr>
        <p:spPr bwMode="auto">
          <a:xfrm>
            <a:off x="4800600" y="4276725"/>
            <a:ext cx="2895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None/>
            </a:pPr>
            <a:r>
              <a:rPr lang="en-US" sz="2600" b="1"/>
              <a:t>I have code here</a:t>
            </a:r>
          </a:p>
        </p:txBody>
      </p:sp>
      <p:graphicFrame>
        <p:nvGraphicFramePr>
          <p:cNvPr id="46091" name="Object 11"/>
          <p:cNvGraphicFramePr>
            <a:graphicFrameLocks noChangeAspect="1"/>
          </p:cNvGraphicFramePr>
          <p:nvPr/>
        </p:nvGraphicFramePr>
        <p:xfrm>
          <a:off x="3327400" y="5014913"/>
          <a:ext cx="2273300" cy="927100"/>
        </p:xfrm>
        <a:graphic>
          <a:graphicData uri="http://schemas.openxmlformats.org/presentationml/2006/ole">
            <p:oleObj spid="_x0000_s46091" name="Image" r:id="rId7" imgW="1060527" imgH="429478" progId="Photoshop.Image.11">
              <p:embed/>
            </p:oleObj>
          </a:graphicData>
        </a:graphic>
      </p:graphicFrame>
      <p:sp>
        <p:nvSpPr>
          <p:cNvPr id="46097" name="Content Placeholder 2"/>
          <p:cNvSpPr>
            <a:spLocks/>
          </p:cNvSpPr>
          <p:nvPr/>
        </p:nvSpPr>
        <p:spPr bwMode="auto">
          <a:xfrm>
            <a:off x="3048000" y="5991225"/>
            <a:ext cx="2895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rgbClr val="C51C70"/>
              </a:buClr>
              <a:buFont typeface="Trebuchet MS" pitchFamily="34" charset="0"/>
              <a:buNone/>
            </a:pPr>
            <a:r>
              <a:rPr lang="en-US" sz="2600" b="1"/>
              <a:t>I cook here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/>
          </p:cNvSpPr>
          <p:nvPr/>
        </p:nvSpPr>
        <p:spPr bwMode="auto">
          <a:xfrm>
            <a:off x="304800" y="342900"/>
            <a:ext cx="8534400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4400" b="1">
                <a:solidFill>
                  <a:srgbClr val="C51C70"/>
                </a:solidFill>
              </a:rPr>
              <a:t>AIR: The Whirlwind Tour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4" descr="adobe-ai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714500"/>
            <a:ext cx="29718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0" name="Text Box 5"/>
          <p:cNvSpPr txBox="1">
            <a:spLocks noChangeArrowheads="1"/>
          </p:cNvSpPr>
          <p:nvPr/>
        </p:nvSpPr>
        <p:spPr bwMode="auto">
          <a:xfrm>
            <a:off x="3429000" y="1581150"/>
            <a:ext cx="52578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Adobe AIR is a runtime that lets developers combine HTML, JavaScript, Adobe Flash®, and Flex technologies to deploy Rich Internet Applications on the desktop as a single app installer that works across operating systems. – adobe.com</a:t>
            </a:r>
          </a:p>
        </p:txBody>
      </p:sp>
      <p:sp>
        <p:nvSpPr>
          <p:cNvPr id="48131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C51C70"/>
                </a:solidFill>
              </a:rPr>
              <a:t>What is AIR?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4" descr="adobe-ai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714500"/>
            <a:ext cx="29718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4" name="Content Placeholder 2"/>
          <p:cNvSpPr>
            <a:spLocks/>
          </p:cNvSpPr>
          <p:nvPr/>
        </p:nvSpPr>
        <p:spPr bwMode="auto">
          <a:xfrm>
            <a:off x="3429000" y="1714500"/>
            <a:ext cx="5486400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/>
              <a:t>Released March 2007 as Apollo for OSX and Windows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/>
              <a:t>Renamed to AIR in June 2007, public beta released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/>
              <a:t>Version 1.0 released in Feb 2008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/>
              <a:t>Version 1.5.3 released in Dec 2009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/>
              <a:t>As of June 2009, over 200 million installs worldwide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/>
              <a:t>AIR 2.0 public beta released in Feb 2010</a:t>
            </a:r>
            <a:br>
              <a:rPr lang="en-US" sz="1600"/>
            </a:br>
            <a:r>
              <a:rPr lang="en-US" sz="1600"/>
              <a:t/>
            </a:r>
            <a:br>
              <a:rPr lang="en-US" sz="1600"/>
            </a:br>
            <a:r>
              <a:rPr lang="en-US" sz="1500"/>
              <a:t>http://en.wikipedia.org/wiki/Adobe_Integrated_Runtime</a:t>
            </a:r>
          </a:p>
        </p:txBody>
      </p:sp>
      <p:sp>
        <p:nvSpPr>
          <p:cNvPr id="49155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C51C70"/>
                </a:solidFill>
              </a:rPr>
              <a:t>A Brief History of AIR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588" name="Object 4"/>
          <p:cNvGraphicFramePr>
            <a:graphicFrameLocks noChangeAspect="1"/>
          </p:cNvGraphicFramePr>
          <p:nvPr/>
        </p:nvGraphicFramePr>
        <p:xfrm>
          <a:off x="0" y="2906713"/>
          <a:ext cx="4686300" cy="3951287"/>
        </p:xfrm>
        <a:graphic>
          <a:graphicData uri="http://schemas.openxmlformats.org/presentationml/2006/ole">
            <p:oleObj spid="_x0000_s67588" name="Image" r:id="rId3" imgW="6158730" imgH="5193651" progId="Photoshop.Image.11">
              <p:embed/>
            </p:oleObj>
          </a:graphicData>
        </a:graphic>
      </p:graphicFrame>
      <p:sp>
        <p:nvSpPr>
          <p:cNvPr id="67589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C51C70"/>
                </a:solidFill>
              </a:rPr>
              <a:t>Why Is There AIR?</a:t>
            </a:r>
          </a:p>
        </p:txBody>
      </p:sp>
      <p:sp>
        <p:nvSpPr>
          <p:cNvPr id="67590" name="Content Placeholder 2"/>
          <p:cNvSpPr>
            <a:spLocks/>
          </p:cNvSpPr>
          <p:nvPr/>
        </p:nvSpPr>
        <p:spPr bwMode="auto">
          <a:xfrm>
            <a:off x="4914900" y="3249613"/>
            <a:ext cx="4229100" cy="166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200"/>
              <a:t>Cross platform development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200"/>
              <a:t>Cross platform deployment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200"/>
              <a:t>Repurpose existing code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200"/>
              <a:t>Leverage current skillset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200" b="1">
                <a:solidFill>
                  <a:srgbClr val="C51C70"/>
                </a:solidFill>
              </a:rPr>
              <a:t>Didn’t You Say Something About New Stuff?</a:t>
            </a:r>
          </a:p>
        </p:txBody>
      </p:sp>
      <p:pic>
        <p:nvPicPr>
          <p:cNvPr id="68610" name="Picture 9" descr="animation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9431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3 - &amp;quot;Sample Title&amp;quot;&quot;/&gt;&lt;property id=&quot;20307&quot; value=&quot;256&quot;/&gt;&lt;/object&gt;&lt;object type=&quot;3&quot; unique_id=&quot;10069&quot;&gt;&lt;property id=&quot;20148&quot; value=&quot;5&quot;/&gt;&lt;property id=&quot;20300&quot; value=&quot;Slide 2 - &amp;quot;Content slide&amp;quot;&quot;/&gt;&lt;property id=&quot;20307&quot; value=&quot;257&quot;/&gt;&lt;/object&gt;&lt;object type=&quot;3&quot; unique_id=&quot;10070&quot;&gt;&lt;property id=&quot;20148&quot; value=&quot;5&quot;/&gt;&lt;property id=&quot;20300&quot; value=&quot;Slide 4 - &amp;quot;Two Content slide&amp;quot;&quot;/&gt;&lt;property id=&quot;20307&quot; value=&quot;259&quot;/&gt;&lt;/object&gt;&lt;object type=&quot;3&quot; unique_id=&quot;10071&quot;&gt;&lt;property id=&quot;20148&quot; value=&quot;5&quot;/&gt;&lt;property id=&quot;20300&quot; value=&quot;Slide 5 - &amp;quot;Comparison Slide&amp;quot;&quot;/&gt;&lt;property id=&quot;20307&quot; value=&quot;260&quot;/&gt;&lt;/object&gt;&lt;object type=&quot;3&quot; unique_id=&quot;10072&quot;&gt;&lt;property id=&quot;20148&quot; value=&quot;5&quot;/&gt;&lt;property id=&quot;20300&quot; value=&quot;Slide 6 - &amp;quot;Content with Caption&amp;quot;&quot;/&gt;&lt;property id=&quot;20307&quot; value=&quot;261&quot;/&gt;&lt;/object&gt;&lt;object type=&quot;3&quot; unique_id=&quot;10089&quot;&gt;&lt;property id=&quot;20148&quot; value=&quot;5&quot;/&gt;&lt;property id=&quot;20300&quot; value=&quot;Slide 1 - &amp;quot;Patterns In Enterprise Development &amp;quot;&quot;/&gt;&lt;property id=&quot;20307&quot; value=&quot;263&quot;/&gt;&lt;/object&gt;&lt;/object&gt;&lt;/object&gt;&lt;/database&gt;"/>
</p:tagLst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548DD4"/>
      </a:dk1>
      <a:lt1>
        <a:srgbClr val="C6D9F0"/>
      </a:lt1>
      <a:dk2>
        <a:srgbClr val="1F497D"/>
      </a:dk2>
      <a:lt2>
        <a:srgbClr val="DBE5F1"/>
      </a:lt2>
      <a:accent1>
        <a:srgbClr val="4F81BD"/>
      </a:accent1>
      <a:accent2>
        <a:srgbClr val="C0504D"/>
      </a:accent2>
      <a:accent3>
        <a:srgbClr val="DFE9F6"/>
      </a:accent3>
      <a:accent4>
        <a:srgbClr val="4678B5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Trebuchet MS"/>
        <a:ea typeface=""/>
        <a:cs typeface="Arial"/>
      </a:majorFont>
      <a:minorFont>
        <a:latin typeface="Trebuchet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548DD4"/>
        </a:dk1>
        <a:lt1>
          <a:srgbClr val="C6D9F0"/>
        </a:lt1>
        <a:dk2>
          <a:srgbClr val="1F497D"/>
        </a:dk2>
        <a:lt2>
          <a:srgbClr val="DBE5F1"/>
        </a:lt2>
        <a:accent1>
          <a:srgbClr val="4F81BD"/>
        </a:accent1>
        <a:accent2>
          <a:srgbClr val="C0504D"/>
        </a:accent2>
        <a:accent3>
          <a:srgbClr val="DFE9F6"/>
        </a:accent3>
        <a:accent4>
          <a:srgbClr val="4678B5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4494</TotalTime>
  <Words>414</Words>
  <Application>Microsoft Office PowerPoint</Application>
  <PresentationFormat>On-screen Show (4:3)</PresentationFormat>
  <Paragraphs>110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Trebuchet MS</vt:lpstr>
      <vt:lpstr>Arial</vt:lpstr>
      <vt:lpstr>Calibri</vt:lpstr>
      <vt:lpstr>Wingdings</vt:lpstr>
      <vt:lpstr>1_Custom Design</vt:lpstr>
      <vt:lpstr>Office Theme</vt:lpstr>
      <vt:lpstr>Image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Rae</dc:creator>
  <cp:lastModifiedBy>Andy Matthews</cp:lastModifiedBy>
  <cp:revision>345</cp:revision>
  <dcterms:created xsi:type="dcterms:W3CDTF">2008-01-10T01:49:42Z</dcterms:created>
  <dcterms:modified xsi:type="dcterms:W3CDTF">2010-04-09T02:29:12Z</dcterms:modified>
</cp:coreProperties>
</file>