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embeddings/oleObject4.bin" ContentType="application/vnd.openxmlformats-officedocument.oleObject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embeddings/oleObject5.bin" ContentType="application/vnd.openxmlformats-officedocument.oleObject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0" r:id="rId1"/>
    <p:sldMasterId id="2147483651" r:id="rId2"/>
  </p:sldMasterIdLst>
  <p:notesMasterIdLst>
    <p:notesMasterId r:id="rId27"/>
  </p:notesMasterIdLst>
  <p:handoutMasterIdLst>
    <p:handoutMasterId r:id="rId28"/>
  </p:handoutMasterIdLst>
  <p:sldIdLst>
    <p:sldId id="256" r:id="rId3"/>
    <p:sldId id="351" r:id="rId4"/>
    <p:sldId id="332" r:id="rId5"/>
    <p:sldId id="360" r:id="rId6"/>
    <p:sldId id="386" r:id="rId7"/>
    <p:sldId id="387" r:id="rId8"/>
    <p:sldId id="381" r:id="rId9"/>
    <p:sldId id="382" r:id="rId10"/>
    <p:sldId id="383" r:id="rId11"/>
    <p:sldId id="384" r:id="rId12"/>
    <p:sldId id="385" r:id="rId13"/>
    <p:sldId id="388" r:id="rId14"/>
    <p:sldId id="363" r:id="rId15"/>
    <p:sldId id="368" r:id="rId16"/>
    <p:sldId id="391" r:id="rId17"/>
    <p:sldId id="394" r:id="rId18"/>
    <p:sldId id="395" r:id="rId19"/>
    <p:sldId id="389" r:id="rId20"/>
    <p:sldId id="396" r:id="rId21"/>
    <p:sldId id="397" r:id="rId22"/>
    <p:sldId id="398" r:id="rId23"/>
    <p:sldId id="399" r:id="rId24"/>
    <p:sldId id="400" r:id="rId25"/>
    <p:sldId id="379" r:id="rId26"/>
  </p:sldIdLst>
  <p:sldSz cx="9144000" cy="6858000" type="screen4x3"/>
  <p:notesSz cx="6858000" cy="9144000"/>
  <p:custDataLst>
    <p:tags r:id="rId3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8000"/>
    <a:srgbClr val="C51C70"/>
    <a:srgbClr val="4D4D4D"/>
    <a:srgbClr val="FF0066"/>
    <a:srgbClr val="000000"/>
    <a:srgbClr val="8EB4E3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6992" autoAdjust="0"/>
    <p:restoredTop sz="94233" autoAdjust="0"/>
  </p:normalViewPr>
  <p:slideViewPr>
    <p:cSldViewPr snapToObjects="1">
      <p:cViewPr>
        <p:scale>
          <a:sx n="150" d="100"/>
          <a:sy n="150" d="100"/>
        </p:scale>
        <p:origin x="-432" y="-88"/>
      </p:cViewPr>
      <p:guideLst>
        <p:guide orient="horz" pos="4178"/>
        <p:guide orient="horz" pos="576"/>
        <p:guide pos="5616"/>
        <p:guide pos="1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-3120" y="-84"/>
      </p:cViewPr>
      <p:guideLst>
        <p:guide orient="horz" pos="2880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tags" Target="tags/tag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CF.Objective() 2008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07DB1F-67B1-439B-8E9F-FA0624576B61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Author Name, Company &amp; Website/Email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6B73F9-DA3D-4377-8B90-96CCFE7A0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CF.Objective() 2008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4EAD99-DC85-4135-92C7-BB09502A9FE1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Author Name, Company &amp; Website/Email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01FB40-BD7D-4453-9822-1CB065C8C2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4D3B8-314B-4BCE-92A1-DAD7DB213A08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29F91-28FE-413D-A050-58B4C80D3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C4A36-BE26-4A7C-8138-6944097216D9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976EE-A472-4488-88C1-789A543AC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3225" y="914400"/>
            <a:ext cx="2173288" cy="5718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914400"/>
            <a:ext cx="6372225" cy="5718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7CDB1-B32B-4673-B6F9-061E53B3789F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D362A-BC74-436F-B9FF-0D01A600A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53BA1-F65C-4CF6-928E-D8FDD380C957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176B2-6F34-4E4B-93E4-8CAFF937EA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E67B9-3F7F-4AD2-A0AB-32AB2B85E076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5888D-AA9D-48CD-BB7E-EBE5727C6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6206-F931-4A6F-B7FE-485BF396C8FE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6C73-8A2B-4240-A2ED-C11BC2350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2E78C-F86E-40C7-ABAE-44A57C838888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C8093-9218-4E7F-9A67-18F47FD40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38624-73E4-41BB-8A12-9FF55F883D7F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FEA1C-4850-4E27-B36F-D2137A98A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5429F-D85C-4A3E-89A1-FC4ADAF359B5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3CA9B-A5C8-41C2-93B7-98EECAE31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0F17F-1F77-4B01-9DC0-F9F9D36424D7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1EF12-256C-4BD3-AA25-D6D3AAA11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AA9F1-FE62-4780-945B-FE0982F3E1D5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ADBC7-BD12-4132-826B-D8FB57899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EDDF4-5B89-4190-8B7B-03B138850023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24236-73C3-4667-A0D0-6103D2B724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5F159-C353-473B-83E6-EBA9F5AE8282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9B40-0164-43F7-BBAA-06A0B52DE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75233-39FE-46C3-92A4-ACC5E5DC7843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91DC0-8E50-4894-8DE8-4F664237D9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1638" y="1600200"/>
            <a:ext cx="2174875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7013" y="1600200"/>
            <a:ext cx="637222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B158F-E3D1-44A5-93D1-6DB86E7F8E9C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D831D-633C-4990-B290-B48EDED9C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BCE36-1432-4600-82C2-BFD307345F6E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3DBFD-59A9-4D45-9049-3D6BEAFB8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19263"/>
            <a:ext cx="4271963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719263"/>
            <a:ext cx="4273550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A8255-505A-4D7E-A286-D0B6DFA6226E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807C8-59C7-4E6E-8E75-8392BCF22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1D9E7-120E-46DE-A5B5-14C0278EE00C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2FE07-45FF-48DC-B6ED-86FDB10ED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3E61A-D3E1-455F-B506-64271DE3A3C7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3E032-FCF2-4D7F-9EE8-1A4F850C6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1BA04-CEBA-40E7-BC37-5121A7046D02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2521D-CEB6-4984-A6D6-29E01A84D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79CD3-F95F-43F7-AB03-E7235DBE2E7D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17163-766E-45A3-9DCF-11AA27FB1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EC5BF-EC2A-4035-9CFA-6171D2ECB180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B55CC-55BE-4BCA-817A-A0B4BC986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914400"/>
            <a:ext cx="86979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19263"/>
            <a:ext cx="8697913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699A886E-3F47-485E-B68F-1127927D9255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B8011C58-E1A0-4806-8559-2A9B0C0703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4D4D4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D4D4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D4D4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227013" y="4800600"/>
            <a:ext cx="86995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fld id="{1BA12EC1-21DF-43F7-BF80-0C8AED7074E6}" type="datetimeFigureOut">
              <a:rPr lang="en-US"/>
              <a:pPr>
                <a:defRPr/>
              </a:pPr>
              <a:t>6/8/10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fld id="{BF624317-A552-494F-8D81-F8D863BFC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•"/>
        <a:defRPr sz="3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–"/>
        <a:defRPr sz="2800">
          <a:solidFill>
            <a:srgbClr val="4D4D4D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•"/>
        <a:defRPr sz="2400">
          <a:solidFill>
            <a:srgbClr val="4D4D4D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–"/>
        <a:defRPr sz="2000">
          <a:solidFill>
            <a:srgbClr val="4D4D4D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 dirty="0">
                <a:solidFill>
                  <a:srgbClr val="C51C70"/>
                </a:solidFill>
              </a:rPr>
              <a:t>One Codebase</a:t>
            </a:r>
          </a:p>
          <a:p>
            <a:r>
              <a:rPr lang="en-US" sz="2000" b="1" dirty="0">
                <a:solidFill>
                  <a:srgbClr val="C51C70"/>
                </a:solidFill>
              </a:rPr>
              <a:t>Deploy to Web, Desktop, and Mobile with </a:t>
            </a:r>
            <a:r>
              <a:rPr lang="en-US" sz="2000" b="1" dirty="0" err="1">
                <a:solidFill>
                  <a:srgbClr val="C51C70"/>
                </a:solidFill>
              </a:rPr>
              <a:t>jQuery</a:t>
            </a:r>
            <a:r>
              <a:rPr lang="en-US" sz="2000" b="1" dirty="0">
                <a:solidFill>
                  <a:srgbClr val="C51C70"/>
                </a:solidFill>
              </a:rPr>
              <a:t>, AIR, and </a:t>
            </a:r>
            <a:r>
              <a:rPr lang="en-US" sz="2000" b="1" dirty="0" err="1">
                <a:solidFill>
                  <a:srgbClr val="C51C70"/>
                </a:solidFill>
              </a:rPr>
              <a:t>Phonegap</a:t>
            </a:r>
            <a:endParaRPr lang="en-US" sz="2000" b="1" dirty="0">
              <a:solidFill>
                <a:srgbClr val="C51C70"/>
              </a:solidFill>
            </a:endParaRPr>
          </a:p>
          <a:p>
            <a:endParaRPr lang="en-US" sz="1600" b="1" dirty="0"/>
          </a:p>
          <a:p>
            <a:r>
              <a:rPr lang="en-US" sz="1600" b="1" dirty="0"/>
              <a:t>Andy Matthews</a:t>
            </a:r>
          </a:p>
          <a:p>
            <a:r>
              <a:rPr lang="en-US" sz="1600" b="1" dirty="0" err="1"/>
              <a:t>www.andymatthews.net</a:t>
            </a:r>
            <a:endParaRPr lang="en-US" sz="1600" b="1" dirty="0"/>
          </a:p>
          <a:p>
            <a:r>
              <a:rPr lang="en-US" sz="1600" b="1" dirty="0"/>
              <a:t>Twitter:</a:t>
            </a:r>
            <a:r>
              <a:rPr lang="en-US" sz="1600" b="1" dirty="0" smtClean="0"/>
              <a:t> @</a:t>
            </a:r>
            <a:r>
              <a:rPr lang="en-US" sz="1600" b="1" dirty="0" err="1" smtClean="0"/>
              <a:t>commadelimited</a:t>
            </a:r>
            <a:endParaRPr lang="en-US" sz="1600" b="1" dirty="0"/>
          </a:p>
          <a:p>
            <a:r>
              <a:rPr lang="en-US" sz="1600" b="1" dirty="0"/>
              <a:t>AIM: </a:t>
            </a:r>
            <a:r>
              <a:rPr lang="en-US" sz="1600" b="1" dirty="0" err="1" smtClean="0"/>
              <a:t>mydognacho</a:t>
            </a:r>
            <a:endParaRPr lang="en-US" sz="16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mouseover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'b:empty'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html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'baby'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bind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'mouseover'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alert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'who you calling baby?'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});</a:t>
            </a:r>
            <a:r>
              <a:rPr lang="en-US" sz="1600">
                <a:solidFill>
                  <a:schemeClr val="bg1"/>
                </a:solidFill>
              </a:rPr>
              <a:t> </a:t>
            </a: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toggles between states using the click event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'p input[value=add a border]'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toggle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'#navigation, b'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css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'2px solid purple'</a:t>
            </a:r>
            <a:r>
              <a:rPr lang="en-US" sz="1600">
                <a:solidFill>
                  <a:srgbClr val="5C5C5C"/>
                </a:solidFill>
              </a:rPr>
              <a:t>);</a:t>
            </a: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document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trigger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'borderToggle'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800040"/>
                </a:solidFill>
              </a:rPr>
              <a:t>true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},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'#navigation, b'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css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'none'</a:t>
            </a:r>
            <a:r>
              <a:rPr lang="en-US" sz="1600">
                <a:solidFill>
                  <a:srgbClr val="5C5C5C"/>
                </a:solidFill>
              </a:rPr>
              <a:t>);</a:t>
            </a: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document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trigger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'borderToggle'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800040"/>
                </a:solidFill>
              </a:rPr>
              <a:t>false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create custom event listener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document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bind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'borderToggle'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data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 b="1">
                <a:solidFill>
                  <a:srgbClr val="0000C0"/>
                </a:solidFill>
              </a:rPr>
              <a:t>	var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status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data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?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FF0080"/>
                </a:solidFill>
              </a:rPr>
              <a:t>"I've got a border now"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: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FF0080"/>
                </a:solidFill>
              </a:rPr>
              <a:t>"Aww, where'd my border go?"</a:t>
            </a:r>
            <a:r>
              <a:rPr lang="en-US" sz="1600">
                <a:solidFill>
                  <a:srgbClr val="5C5C5C"/>
                </a:solidFill>
              </a:rPr>
              <a:t>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alert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status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});</a:t>
            </a:r>
          </a:p>
        </p:txBody>
      </p:sp>
      <p:sp>
        <p:nvSpPr>
          <p:cNvPr id="52226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Events – without them apps would be boring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do lots of jQuery magic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'p input[value=psst wanna see something?]'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toggle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	// open the div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'#moreContent'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slideDown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'fast'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'p input[value=make it bigger]'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fadeIn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'fast'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click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'#moreContent'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animate</a:t>
            </a:r>
            <a:r>
              <a:rPr lang="en-US" sz="1600">
                <a:solidFill>
                  <a:srgbClr val="5C5C5C"/>
                </a:solidFill>
              </a:rPr>
              <a:t>({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	fontSize</a:t>
            </a:r>
            <a:r>
              <a:rPr lang="en-US" sz="1600">
                <a:solidFill>
                  <a:srgbClr val="5C5C5C"/>
                </a:solidFill>
              </a:rPr>
              <a:t>: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FF0080"/>
                </a:solidFill>
              </a:rPr>
              <a:t>"2em"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		},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4080"/>
                </a:solidFill>
              </a:rPr>
              <a:t>750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	})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},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'#moreContent'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animate</a:t>
            </a:r>
            <a:r>
              <a:rPr lang="en-US" sz="1600">
                <a:solidFill>
                  <a:srgbClr val="5C5C5C"/>
                </a:solidFill>
              </a:rPr>
              <a:t>({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	fontSize</a:t>
            </a:r>
            <a:r>
              <a:rPr lang="en-US" sz="1600">
                <a:solidFill>
                  <a:srgbClr val="5C5C5C"/>
                </a:solidFill>
              </a:rPr>
              <a:t>: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FF0080"/>
                </a:solidFill>
              </a:rPr>
              <a:t>"1em"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	},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4080"/>
                </a:solidFill>
              </a:rPr>
              <a:t>750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 b="1">
                <a:solidFill>
                  <a:srgbClr val="0000C0"/>
                </a:solidFill>
              </a:rPr>
              <a:t>this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slideUp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'fast'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	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'p input[value=make it bigger]'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fadeOut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'fast'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	});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});</a:t>
            </a:r>
          </a:p>
        </p:txBody>
      </p:sp>
      <p:sp>
        <p:nvSpPr>
          <p:cNvPr id="53250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Effects – animation ain't just for Flash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AIR</a:t>
            </a:r>
            <a:endParaRPr lang="en-US" sz="3200" b="1">
              <a:solidFill>
                <a:srgbClr val="C51C7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4" descr="adobe-a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14500"/>
            <a:ext cx="29718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Text Box 5"/>
          <p:cNvSpPr txBox="1">
            <a:spLocks noChangeArrowheads="1"/>
          </p:cNvSpPr>
          <p:nvPr/>
        </p:nvSpPr>
        <p:spPr bwMode="auto">
          <a:xfrm>
            <a:off x="3429000" y="1485900"/>
            <a:ext cx="5257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Adobe AIR is a runtime that lets developers combine HTML, JavaScript, Adobe Flash®, and Flex technologies to deploy Rich Internet Applications on the desktop as a single app installer that works across operating systems. – adobe.com</a:t>
            </a:r>
          </a:p>
        </p:txBody>
      </p:sp>
      <p:sp>
        <p:nvSpPr>
          <p:cNvPr id="55299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What is AIR?</a:t>
            </a:r>
          </a:p>
        </p:txBody>
      </p:sp>
      <p:sp>
        <p:nvSpPr>
          <p:cNvPr id="55300" name="Content Placeholder 2"/>
          <p:cNvSpPr>
            <a:spLocks/>
          </p:cNvSpPr>
          <p:nvPr/>
        </p:nvSpPr>
        <p:spPr bwMode="auto">
          <a:xfrm>
            <a:off x="3429000" y="4362450"/>
            <a:ext cx="54864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Released March 2007 as Apollo for OSX and Windows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Renamed to AIR in June 2007, public beta released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Version 1.0 released in Feb 2008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Version 1.5.3 released in Dec 2009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As of June 2009, over 200 million installs worldwide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AIR 2.0 public beta released in Feb 2010</a:t>
            </a:r>
            <a:br>
              <a:rPr lang="en-US" sz="1600"/>
            </a:br>
            <a:r>
              <a:rPr lang="en-US" sz="1600"/>
              <a:t/>
            </a:r>
            <a:br>
              <a:rPr lang="en-US" sz="1600"/>
            </a:br>
            <a:r>
              <a:rPr lang="en-US" sz="1500"/>
              <a:t>http://en.wikipedia.org/wiki/Adobe_Integrated_Runtime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4" descr="adobe-a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14500"/>
            <a:ext cx="29718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Content Placeholder 2"/>
          <p:cNvSpPr>
            <a:spLocks/>
          </p:cNvSpPr>
          <p:nvPr/>
        </p:nvSpPr>
        <p:spPr bwMode="auto">
          <a:xfrm>
            <a:off x="228600" y="3282950"/>
            <a:ext cx="8686800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000"/>
              <a:t>AIR allows developers to leverage existing skillsets in Flash, Flex, HTML/CSS/JS to build rich compelling desktop applications that run through the Flash player.</a:t>
            </a:r>
          </a:p>
        </p:txBody>
      </p:sp>
      <p:sp>
        <p:nvSpPr>
          <p:cNvPr id="56323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How does AIR work?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Content Placeholder 2"/>
          <p:cNvSpPr>
            <a:spLocks/>
          </p:cNvSpPr>
          <p:nvPr/>
        </p:nvSpPr>
        <p:spPr bwMode="auto">
          <a:xfrm>
            <a:off x="228600" y="13716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>
                <a:solidFill>
                  <a:srgbClr val="008000"/>
                </a:solidFill>
              </a:rPr>
              <a:t>// very simple, with a few lines of code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 b="1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b="1">
                <a:solidFill>
                  <a:srgbClr val="0000C0"/>
                </a:solidFill>
              </a:rPr>
              <a:t>new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FileStream</a:t>
            </a:r>
            <a:r>
              <a:rPr lang="en-US">
                <a:solidFill>
                  <a:srgbClr val="5C5C5C"/>
                </a:solidFill>
              </a:rPr>
              <a:t>();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determines where the file is stored, and opens a reference to THIS file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 b="1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settingsFS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File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applicationStorageDirectory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resolvePath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'settings.txt'</a:t>
            </a:r>
            <a:r>
              <a:rPr lang="en-US">
                <a:solidFill>
                  <a:srgbClr val="5C5C5C"/>
                </a:solidFill>
              </a:rPr>
              <a:t>);</a:t>
            </a:r>
          </a:p>
          <a:p>
            <a:pPr marL="342900" indent="-342900"/>
            <a:endParaRPr lang="en-US">
              <a:solidFill>
                <a:srgbClr val="5C5C5C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create object to be written to the file system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 b="1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settingsObj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{};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settingsObj</a:t>
            </a:r>
            <a:r>
              <a:rPr lang="en-US">
                <a:solidFill>
                  <a:srgbClr val="5C5C5C"/>
                </a:solidFill>
              </a:rPr>
              <a:t>[</a:t>
            </a:r>
            <a:r>
              <a:rPr lang="en-US">
                <a:solidFill>
                  <a:srgbClr val="FF0080"/>
                </a:solidFill>
              </a:rPr>
              <a:t>'color'</a:t>
            </a:r>
            <a:r>
              <a:rPr lang="en-US">
                <a:solidFill>
                  <a:srgbClr val="5C5C5C"/>
                </a:solidFill>
              </a:rPr>
              <a:t>]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FF0080"/>
                </a:solidFill>
              </a:rPr>
              <a:t>'blue'</a:t>
            </a:r>
            <a:r>
              <a:rPr lang="en-US">
                <a:solidFill>
                  <a:srgbClr val="5C5C5C"/>
                </a:solidFill>
              </a:rPr>
              <a:t>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settingsObj</a:t>
            </a:r>
            <a:r>
              <a:rPr lang="en-US">
                <a:solidFill>
                  <a:srgbClr val="5C5C5C"/>
                </a:solidFill>
              </a:rPr>
              <a:t>[</a:t>
            </a:r>
            <a:r>
              <a:rPr lang="en-US">
                <a:solidFill>
                  <a:srgbClr val="FF0080"/>
                </a:solidFill>
              </a:rPr>
              <a:t>'shape'</a:t>
            </a:r>
            <a:r>
              <a:rPr lang="en-US">
                <a:solidFill>
                  <a:srgbClr val="5C5C5C"/>
                </a:solidFill>
              </a:rPr>
              <a:t>]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FF0080"/>
                </a:solidFill>
              </a:rPr>
              <a:t>'circle'</a:t>
            </a:r>
            <a:r>
              <a:rPr lang="en-US">
                <a:solidFill>
                  <a:srgbClr val="5C5C5C"/>
                </a:solidFill>
              </a:rPr>
              <a:t>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rgbClr val="008000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open the file for writing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open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settingsFS</a:t>
            </a:r>
            <a:r>
              <a:rPr lang="en-US">
                <a:solidFill>
                  <a:srgbClr val="5C5C5C"/>
                </a:solidFill>
              </a:rPr>
              <a:t>,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FileMode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WRITE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rgbClr val="008000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write to the contents of the file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writeObject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settingsObj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rgbClr val="008000"/>
              </a:solidFill>
            </a:endParaRPr>
          </a:p>
          <a:p>
            <a:pPr marL="342900" indent="-342900"/>
            <a:r>
              <a:rPr lang="en-US">
                <a:solidFill>
                  <a:srgbClr val="008000"/>
                </a:solidFill>
              </a:rPr>
              <a:t>// close the file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fs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close</a:t>
            </a:r>
            <a:r>
              <a:rPr lang="en-US">
                <a:solidFill>
                  <a:srgbClr val="5C5C5C"/>
                </a:solidFill>
              </a:rPr>
              <a:t>();</a:t>
            </a:r>
          </a:p>
          <a:p>
            <a:pPr marL="342900" indent="-342900"/>
            <a:endParaRPr lang="en-US">
              <a:solidFill>
                <a:srgbClr val="5C5C5C"/>
              </a:solidFill>
            </a:endParaRPr>
          </a:p>
        </p:txBody>
      </p:sp>
      <p:sp>
        <p:nvSpPr>
          <p:cNvPr id="57346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File system access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dbFile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File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applicationStorageDirectory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resolvePath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'Shrinkadoo.sqlite'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C0"/>
                </a:solidFill>
              </a:rPr>
              <a:t>var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db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C0"/>
                </a:solidFill>
              </a:rPr>
              <a:t>new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SQLConnection</a:t>
            </a:r>
            <a:r>
              <a:rPr lang="en-US">
                <a:solidFill>
                  <a:srgbClr val="5C5C5C"/>
                </a:solidFill>
              </a:rPr>
              <a:t>();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0000C0"/>
                </a:solidFill>
              </a:rPr>
              <a:t>try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{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db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open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dbFile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5C5C5C"/>
                </a:solidFill>
              </a:rPr>
              <a:t>}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C0"/>
                </a:solidFill>
              </a:rPr>
              <a:t>catch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000000"/>
                </a:solidFill>
              </a:rPr>
              <a:t>error</a:t>
            </a:r>
            <a:r>
              <a:rPr lang="en-US">
                <a:solidFill>
                  <a:srgbClr val="5C5C5C"/>
                </a:solidFill>
              </a:rPr>
              <a:t>)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{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trace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'error opening db file'</a:t>
            </a:r>
            <a:r>
              <a:rPr lang="en-US">
                <a:solidFill>
                  <a:srgbClr val="5C5C5C"/>
                </a:solidFill>
              </a:rPr>
              <a:t>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trace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"DB error:"</a:t>
            </a:r>
            <a:r>
              <a:rPr lang="en-US">
                <a:solidFill>
                  <a:srgbClr val="5C5C5C"/>
                </a:solidFill>
              </a:rPr>
              <a:t>,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error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message</a:t>
            </a:r>
            <a:r>
              <a:rPr lang="en-US">
                <a:solidFill>
                  <a:srgbClr val="5C5C5C"/>
                </a:solidFill>
              </a:rPr>
              <a:t>);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	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trace</a:t>
            </a:r>
            <a:r>
              <a:rPr lang="en-US">
                <a:solidFill>
                  <a:srgbClr val="5C5C5C"/>
                </a:solidFill>
              </a:rPr>
              <a:t>(</a:t>
            </a:r>
            <a:r>
              <a:rPr lang="en-US">
                <a:solidFill>
                  <a:srgbClr val="FF0080"/>
                </a:solidFill>
              </a:rPr>
              <a:t>"Details:"</a:t>
            </a:r>
            <a:r>
              <a:rPr lang="en-US">
                <a:solidFill>
                  <a:srgbClr val="5C5C5C"/>
                </a:solidFill>
              </a:rPr>
              <a:t>,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error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details</a:t>
            </a:r>
            <a:r>
              <a:rPr lang="en-US">
                <a:solidFill>
                  <a:srgbClr val="5C5C5C"/>
                </a:solidFill>
              </a:rPr>
              <a:t>);</a:t>
            </a:r>
            <a:r>
              <a:rPr lang="en-US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>
                <a:solidFill>
                  <a:srgbClr val="5C5C5C"/>
                </a:solidFill>
              </a:rPr>
              <a:t>}</a:t>
            </a:r>
          </a:p>
          <a:p>
            <a:pPr marL="342900" indent="-342900"/>
            <a:endParaRPr lang="en-US">
              <a:solidFill>
                <a:srgbClr val="5C5C5C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C0"/>
                </a:solidFill>
              </a:rPr>
              <a:t>new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air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SQLStatement</a:t>
            </a:r>
            <a:r>
              <a:rPr lang="en-US">
                <a:solidFill>
                  <a:srgbClr val="5C5C5C"/>
                </a:solidFill>
              </a:rPr>
              <a:t>();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sqlConnection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db</a:t>
            </a:r>
            <a:r>
              <a:rPr lang="en-US">
                <a:solidFill>
                  <a:srgbClr val="5C5C5C"/>
                </a:solidFill>
              </a:rPr>
              <a:t>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text</a:t>
            </a:r>
            <a:r>
              <a:rPr lang="en-US">
                <a:solidFill>
                  <a:schemeClr val="bg1"/>
                </a:solidFill>
              </a:rPr>
              <a:t> 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FF0080"/>
                </a:solidFill>
              </a:rPr>
              <a:t>"SELECT ts, service FROM urls ORDER BY id DESC LIMIT 0 ,10"</a:t>
            </a:r>
            <a:r>
              <a:rPr lang="en-US">
                <a:solidFill>
                  <a:srgbClr val="5C5C5C"/>
                </a:solidFill>
              </a:rPr>
              <a:t>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execute</a:t>
            </a:r>
            <a:r>
              <a:rPr lang="en-US">
                <a:solidFill>
                  <a:srgbClr val="5C5C5C"/>
                </a:solidFill>
              </a:rPr>
              <a:t>();</a:t>
            </a:r>
            <a:endParaRPr lang="en-US">
              <a:solidFill>
                <a:schemeClr val="bg1"/>
              </a:solidFill>
            </a:endParaRP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results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5C5C5C"/>
                </a:solidFill>
              </a:rPr>
              <a:t>=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000000"/>
                </a:solidFill>
              </a:rPr>
              <a:t>dbQuery</a:t>
            </a:r>
            <a:r>
              <a:rPr lang="en-US">
                <a:solidFill>
                  <a:srgbClr val="5C5C5C"/>
                </a:solidFill>
              </a:rPr>
              <a:t>.</a:t>
            </a:r>
            <a:r>
              <a:rPr lang="en-US">
                <a:solidFill>
                  <a:srgbClr val="000000"/>
                </a:solidFill>
              </a:rPr>
              <a:t>getResult</a:t>
            </a:r>
            <a:r>
              <a:rPr lang="en-US">
                <a:solidFill>
                  <a:srgbClr val="5C5C5C"/>
                </a:solidFill>
              </a:rPr>
              <a:t>();</a:t>
            </a:r>
          </a:p>
          <a:p>
            <a:pPr marL="342900" indent="-342900"/>
            <a:endParaRPr lang="en-US">
              <a:solidFill>
                <a:srgbClr val="5C5C5C"/>
              </a:solidFill>
            </a:endParaRPr>
          </a:p>
        </p:txBody>
      </p:sp>
      <p:sp>
        <p:nvSpPr>
          <p:cNvPr id="58370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SQLite databases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checkForUpdates</a:t>
            </a:r>
            <a:r>
              <a:rPr lang="en-US" sz="1600">
                <a:solidFill>
                  <a:srgbClr val="5C5C5C"/>
                </a:solidFill>
              </a:rPr>
              <a:t>()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	// ApplicationUpdaterUI can be configured via a configuration file 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	// delivered with the application or via JavaScript in the application.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appUpdater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configurationFile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 b="1">
                <a:solidFill>
                  <a:srgbClr val="0000C0"/>
                </a:solidFill>
              </a:rPr>
              <a:t>new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air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File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5C00"/>
                </a:solidFill>
              </a:rPr>
              <a:t>"app:/updateConfig.xml"</a:t>
            </a:r>
            <a:r>
              <a:rPr lang="en-US" sz="1600">
                <a:solidFill>
                  <a:srgbClr val="5C5C5C"/>
                </a:solidFill>
              </a:rPr>
              <a:t>);</a:t>
            </a:r>
            <a:r>
              <a:rPr lang="en-US" sz="1600">
                <a:solidFill>
                  <a:schemeClr val="bg1"/>
                </a:solidFill>
              </a:rPr>
              <a:t> </a:t>
            </a: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	// setting the event handler for INITIALIZED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appUpdater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addEventListener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air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update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events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UpdateEvent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INITIALIZED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onUpdate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	// It initializes the update framework, silently installing synchronously 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	// any pending updates. It is required to call this method during application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	// startup because it may restart the application when it is called.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appUpdater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initialize</a:t>
            </a:r>
            <a:r>
              <a:rPr lang="en-US" sz="1600">
                <a:solidFill>
                  <a:srgbClr val="5C5C5C"/>
                </a:solidFill>
              </a:rPr>
              <a:t>();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onUpdate</a:t>
            </a:r>
            <a:r>
              <a:rPr lang="en-US" sz="1600">
                <a:solidFill>
                  <a:srgbClr val="5C5C5C"/>
                </a:solidFill>
              </a:rPr>
              <a:t>()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	//starts the update process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appUpdater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checkNow</a:t>
            </a:r>
            <a:r>
              <a:rPr lang="en-US" sz="1600">
                <a:solidFill>
                  <a:srgbClr val="5C5C5C"/>
                </a:solidFill>
              </a:rPr>
              <a:t>();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</a:t>
            </a:r>
          </a:p>
        </p:txBody>
      </p:sp>
      <p:sp>
        <p:nvSpPr>
          <p:cNvPr id="59394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Built in Application Updating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Phonegap</a:t>
            </a:r>
            <a:endParaRPr lang="en-US" sz="3200" b="1">
              <a:solidFill>
                <a:srgbClr val="C51C7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Content Placeholder 2"/>
          <p:cNvSpPr>
            <a:spLocks noGrp="1"/>
          </p:cNvSpPr>
          <p:nvPr>
            <p:ph idx="4294967295"/>
          </p:nvPr>
        </p:nvSpPr>
        <p:spPr>
          <a:xfrm>
            <a:off x="228600" y="2628900"/>
            <a:ext cx="8697913" cy="3886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600" smtClean="0"/>
              <a:t>PhoneGap is an open source development framework for building cross-platform mobile apps. Build apps in HTML and JavaScript and still take advantage of core features in iPhone/iTouch, iPad, Google Android, Palm, Symbian and Blackberry SDKs.</a:t>
            </a:r>
          </a:p>
          <a:p>
            <a:pPr algn="ctr" eaLnBrk="1" hangingPunct="1">
              <a:buFontTx/>
              <a:buNone/>
            </a:pPr>
            <a:endParaRPr lang="en-US" sz="1400" smtClean="0"/>
          </a:p>
          <a:p>
            <a:pPr algn="ctr" eaLnBrk="1" hangingPunct="1">
              <a:buFontTx/>
              <a:buNone/>
            </a:pPr>
            <a:endParaRPr lang="en-US" sz="1400" smtClean="0"/>
          </a:p>
          <a:p>
            <a:pPr algn="ctr" eaLnBrk="1" hangingPunct="1">
              <a:buFontTx/>
              <a:buNone/>
            </a:pPr>
            <a:endParaRPr lang="en-US" sz="1400" smtClean="0"/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First developed at an iPhoneDevCamp event in San Francisco</a:t>
            </a:r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Confirmed by Apple to meet the new 4.0 developer license change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>http://en.wikipedia.org/wiki/PhoneGap</a:t>
            </a:r>
          </a:p>
          <a:p>
            <a:pPr algn="r" eaLnBrk="1" hangingPunct="1">
              <a:buFontTx/>
              <a:buNone/>
            </a:pPr>
            <a:endParaRPr lang="en-US" sz="1400" smtClean="0"/>
          </a:p>
        </p:txBody>
      </p:sp>
      <p:sp>
        <p:nvSpPr>
          <p:cNvPr id="61442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What is Phonegap?</a:t>
            </a:r>
          </a:p>
        </p:txBody>
      </p:sp>
      <p:pic>
        <p:nvPicPr>
          <p:cNvPr id="61443" name="Picture 5" descr="pg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600200"/>
            <a:ext cx="2438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2"/>
          <p:cNvSpPr>
            <a:spLocks noGrp="1"/>
          </p:cNvSpPr>
          <p:nvPr>
            <p:ph idx="4294967295"/>
          </p:nvPr>
        </p:nvSpPr>
        <p:spPr>
          <a:xfrm>
            <a:off x="228600" y="2463800"/>
            <a:ext cx="8697913" cy="25638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This presentation can be downloaded from my website, along with all sample files</a:t>
            </a:r>
          </a:p>
          <a:p>
            <a:pPr algn="ctr" eaLnBrk="1" hangingPunct="1">
              <a:buFontTx/>
              <a:buNone/>
            </a:pPr>
            <a:r>
              <a:rPr lang="en-US" sz="1400" smtClean="0"/>
              <a:t>http://andymatthews.net/downloads/presentations/One-Codebase.zip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Content Placeholder 2"/>
          <p:cNvSpPr>
            <a:spLocks noGrp="1"/>
          </p:cNvSpPr>
          <p:nvPr>
            <p:ph idx="4294967295"/>
          </p:nvPr>
        </p:nvSpPr>
        <p:spPr>
          <a:xfrm>
            <a:off x="228600" y="2463800"/>
            <a:ext cx="8697913" cy="256381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 dirty="0" smtClean="0"/>
          </a:p>
          <a:p>
            <a:pPr algn="ctr" eaLnBrk="1" hangingPunct="1">
              <a:buFontTx/>
              <a:buNone/>
            </a:pPr>
            <a:r>
              <a:rPr lang="en-US" dirty="0" err="1" smtClean="0"/>
              <a:t>Phonegap</a:t>
            </a:r>
            <a:r>
              <a:rPr lang="en-US" dirty="0" smtClean="0"/>
              <a:t> lives within </a:t>
            </a:r>
            <a:r>
              <a:rPr lang="en-US" dirty="0" smtClean="0"/>
              <a:t>an iPhone web browser control in an </a:t>
            </a:r>
            <a:r>
              <a:rPr lang="en-US" dirty="0" err="1" smtClean="0"/>
              <a:t>XCode</a:t>
            </a:r>
            <a:r>
              <a:rPr lang="en-US" dirty="0" smtClean="0"/>
              <a:t> project and acts as a bridge between the HTML page and the iPhone API.</a:t>
            </a:r>
          </a:p>
          <a:p>
            <a:pPr algn="ctr" eaLnBrk="1" hangingPunct="1">
              <a:buFontTx/>
              <a:buNone/>
            </a:pPr>
            <a:endParaRPr lang="en-US" dirty="0" smtClean="0"/>
          </a:p>
          <a:p>
            <a:pPr algn="ctr" eaLnBrk="1" hangingPunct="1">
              <a:buFontTx/>
              <a:buNone/>
            </a:pPr>
            <a:r>
              <a:rPr lang="en-US" sz="1800" dirty="0" smtClean="0"/>
              <a:t>http://blogs.nitobi.com/jesse/2009/11/04/phonegap-for-iphone-exposed/</a:t>
            </a:r>
          </a:p>
        </p:txBody>
      </p:sp>
      <p:sp>
        <p:nvSpPr>
          <p:cNvPr id="62466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How does Phonegap work?</a:t>
            </a:r>
          </a:p>
        </p:txBody>
      </p:sp>
      <p:pic>
        <p:nvPicPr>
          <p:cNvPr id="62467" name="Picture 6" descr="pg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600200"/>
            <a:ext cx="2438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Content Placeholder 2"/>
          <p:cNvSpPr>
            <a:spLocks/>
          </p:cNvSpPr>
          <p:nvPr/>
        </p:nvSpPr>
        <p:spPr bwMode="auto">
          <a:xfrm>
            <a:off x="228600" y="14859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400" b="1">
                <a:solidFill>
                  <a:srgbClr val="0000C0"/>
                </a:solidFill>
              </a:rPr>
              <a:t>function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loader</a:t>
            </a:r>
            <a:r>
              <a:rPr lang="en-US" sz="1400">
                <a:solidFill>
                  <a:srgbClr val="5C5C5C"/>
                </a:solidFill>
              </a:rPr>
              <a:t>()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{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 b="1">
                <a:solidFill>
                  <a:srgbClr val="0000C0"/>
                </a:solidFill>
              </a:rPr>
              <a:t>	if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0000"/>
                </a:solidFill>
              </a:rPr>
              <a:t>document.readyState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==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5C00"/>
                </a:solidFill>
              </a:rPr>
              <a:t>'loaded'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||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state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==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5C00"/>
                </a:solidFill>
              </a:rPr>
              <a:t>'complete'</a:t>
            </a:r>
            <a:r>
              <a:rPr lang="en-US" sz="1400">
                <a:solidFill>
                  <a:srgbClr val="5C5C5C"/>
                </a:solidFill>
              </a:rPr>
              <a:t>)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{ r</a:t>
            </a:r>
            <a:r>
              <a:rPr lang="en-US" sz="1400">
                <a:solidFill>
                  <a:srgbClr val="000000"/>
                </a:solidFill>
              </a:rPr>
              <a:t>un</a:t>
            </a:r>
            <a:r>
              <a:rPr lang="en-US" sz="1400">
                <a:solidFill>
                  <a:srgbClr val="5C5C5C"/>
                </a:solidFill>
              </a:rPr>
              <a:t>();}</a:t>
            </a:r>
          </a:p>
          <a:p>
            <a:pPr marL="342900" indent="-342900"/>
            <a:r>
              <a:rPr lang="en-US" sz="1400">
                <a:solidFill>
                  <a:srgbClr val="5C5C5C"/>
                </a:solidFill>
              </a:rPr>
              <a:t>	</a:t>
            </a:r>
            <a:r>
              <a:rPr lang="en-US" sz="1400" b="1">
                <a:solidFill>
                  <a:srgbClr val="0000C0"/>
                </a:solidFill>
              </a:rPr>
              <a:t>else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{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 b="1">
                <a:solidFill>
                  <a:srgbClr val="0000C0"/>
                </a:solidFill>
              </a:rPr>
              <a:t>		if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0000"/>
                </a:solidFill>
              </a:rPr>
              <a:t>navigator</a:t>
            </a:r>
            <a:r>
              <a:rPr lang="en-US" sz="1400">
                <a:solidFill>
                  <a:srgbClr val="5C5C5C"/>
                </a:solidFill>
              </a:rPr>
              <a:t>.</a:t>
            </a:r>
            <a:r>
              <a:rPr lang="en-US" sz="1400">
                <a:solidFill>
                  <a:srgbClr val="000000"/>
                </a:solidFill>
              </a:rPr>
              <a:t>userAgent</a:t>
            </a:r>
            <a:r>
              <a:rPr lang="en-US" sz="1400">
                <a:solidFill>
                  <a:srgbClr val="5C5C5C"/>
                </a:solidFill>
              </a:rPr>
              <a:t>.</a:t>
            </a:r>
            <a:r>
              <a:rPr lang="en-US" sz="1400">
                <a:solidFill>
                  <a:srgbClr val="000000"/>
                </a:solidFill>
              </a:rPr>
              <a:t>indexOf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5C00"/>
                </a:solidFill>
              </a:rPr>
              <a:t>'Browzr'</a:t>
            </a:r>
            <a:r>
              <a:rPr lang="en-US" sz="1400">
                <a:solidFill>
                  <a:srgbClr val="5C5C5C"/>
                </a:solidFill>
              </a:rPr>
              <a:t>)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&gt;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4080"/>
                </a:solidFill>
              </a:rPr>
              <a:t>-1</a:t>
            </a:r>
            <a:r>
              <a:rPr lang="en-US" sz="1400">
                <a:solidFill>
                  <a:srgbClr val="5C5C5C"/>
                </a:solidFill>
              </a:rPr>
              <a:t>)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{ </a:t>
            </a:r>
            <a:r>
              <a:rPr lang="en-US" sz="1400">
                <a:solidFill>
                  <a:srgbClr val="008000"/>
                </a:solidFill>
              </a:rPr>
              <a:t>// check for old RIM browser</a:t>
            </a:r>
          </a:p>
          <a:p>
            <a:pPr marL="342900" indent="-342900"/>
            <a:r>
              <a:rPr lang="en-US" sz="1400">
                <a:solidFill>
                  <a:srgbClr val="000000"/>
                </a:solidFill>
              </a:rPr>
              <a:t>		     setTimeout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0000"/>
                </a:solidFill>
              </a:rPr>
              <a:t>run</a:t>
            </a:r>
            <a:r>
              <a:rPr lang="en-US" sz="1400">
                <a:solidFill>
                  <a:srgbClr val="5C5C5C"/>
                </a:solidFill>
              </a:rPr>
              <a:t>,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4080"/>
                </a:solidFill>
              </a:rPr>
              <a:t>250</a:t>
            </a:r>
            <a:r>
              <a:rPr lang="en-US" sz="1400">
                <a:solidFill>
                  <a:srgbClr val="5C5C5C"/>
                </a:solidFill>
              </a:rPr>
              <a:t>);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>
                <a:solidFill>
                  <a:srgbClr val="5C5C5C"/>
                </a:solidFill>
              </a:rPr>
              <a:t>		}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 b="1">
                <a:solidFill>
                  <a:srgbClr val="0000C0"/>
                </a:solidFill>
              </a:rPr>
              <a:t>else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{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>
                <a:solidFill>
                  <a:schemeClr val="bg1"/>
                </a:solidFill>
              </a:rPr>
              <a:t>		</a:t>
            </a:r>
            <a:r>
              <a:rPr lang="en-US" sz="1400"/>
              <a:t>    </a:t>
            </a:r>
            <a:r>
              <a:rPr lang="en-US" sz="1400">
                <a:solidFill>
                  <a:srgbClr val="000000"/>
                </a:solidFill>
              </a:rPr>
              <a:t>document</a:t>
            </a:r>
            <a:r>
              <a:rPr lang="en-US" sz="1400">
                <a:solidFill>
                  <a:srgbClr val="5C5C5C"/>
                </a:solidFill>
              </a:rPr>
              <a:t>.</a:t>
            </a:r>
            <a:r>
              <a:rPr lang="en-US" sz="1400">
                <a:solidFill>
                  <a:srgbClr val="000000"/>
                </a:solidFill>
              </a:rPr>
              <a:t>addEventListener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5C00"/>
                </a:solidFill>
              </a:rPr>
              <a:t>'deviceready'</a:t>
            </a:r>
            <a:r>
              <a:rPr lang="en-US" sz="1400">
                <a:solidFill>
                  <a:srgbClr val="5C5C5C"/>
                </a:solidFill>
              </a:rPr>
              <a:t>,</a:t>
            </a:r>
            <a:r>
              <a:rPr lang="en-US" sz="1400">
                <a:solidFill>
                  <a:srgbClr val="000000"/>
                </a:solidFill>
              </a:rPr>
              <a:t>run</a:t>
            </a:r>
            <a:r>
              <a:rPr lang="en-US" sz="1400">
                <a:solidFill>
                  <a:srgbClr val="5C5C5C"/>
                </a:solidFill>
              </a:rPr>
              <a:t>,</a:t>
            </a:r>
            <a:r>
              <a:rPr lang="en-US" sz="1400">
                <a:solidFill>
                  <a:srgbClr val="800040"/>
                </a:solidFill>
              </a:rPr>
              <a:t>false</a:t>
            </a:r>
            <a:r>
              <a:rPr lang="en-US" sz="1400">
                <a:solidFill>
                  <a:srgbClr val="5C5C5C"/>
                </a:solidFill>
              </a:rPr>
              <a:t>);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>
                <a:solidFill>
                  <a:srgbClr val="5C5C5C"/>
                </a:solidFill>
              </a:rPr>
              <a:t>		}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>
                <a:solidFill>
                  <a:srgbClr val="5C5C5C"/>
                </a:solidFill>
              </a:rPr>
              <a:t>	}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 u="sng">
                <a:solidFill>
                  <a:srgbClr val="5C5C5C"/>
                </a:solidFill>
              </a:rPr>
              <a:t>}</a:t>
            </a:r>
          </a:p>
          <a:p>
            <a:pPr marL="342900" indent="-342900"/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 b="1">
                <a:solidFill>
                  <a:srgbClr val="0000C0"/>
                </a:solidFill>
              </a:rPr>
              <a:t>function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run</a:t>
            </a:r>
            <a:r>
              <a:rPr lang="en-US" sz="1400">
                <a:solidFill>
                  <a:srgbClr val="5C5C5C"/>
                </a:solidFill>
              </a:rPr>
              <a:t>()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 u="sng">
                <a:solidFill>
                  <a:srgbClr val="5C5C5C"/>
                </a:solidFill>
              </a:rPr>
              <a:t>{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 b="1">
                <a:solidFill>
                  <a:srgbClr val="0000C0"/>
                </a:solidFill>
              </a:rPr>
              <a:t>	var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win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=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 b="1">
                <a:solidFill>
                  <a:srgbClr val="0000C0"/>
                </a:solidFill>
              </a:rPr>
              <a:t>function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0000"/>
                </a:solidFill>
              </a:rPr>
              <a:t>position</a:t>
            </a:r>
            <a:r>
              <a:rPr lang="en-US" sz="1400">
                <a:solidFill>
                  <a:srgbClr val="5C5C5C"/>
                </a:solidFill>
              </a:rPr>
              <a:t>)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{</a:t>
            </a:r>
            <a:r>
              <a:rPr lang="en-US" sz="1400">
                <a:solidFill>
                  <a:srgbClr val="008000"/>
                </a:solidFill>
              </a:rPr>
              <a:t>// Get coords object from the Position object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 b="1">
                <a:solidFill>
                  <a:srgbClr val="0000C0"/>
                </a:solidFill>
              </a:rPr>
              <a:t>		var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pos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=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position</a:t>
            </a:r>
            <a:r>
              <a:rPr lang="en-US" sz="1400">
                <a:solidFill>
                  <a:srgbClr val="5C5C5C"/>
                </a:solidFill>
              </a:rPr>
              <a:t>.</a:t>
            </a:r>
            <a:r>
              <a:rPr lang="en-US" sz="1400">
                <a:solidFill>
                  <a:srgbClr val="000000"/>
                </a:solidFill>
              </a:rPr>
              <a:t>coords</a:t>
            </a:r>
            <a:r>
              <a:rPr lang="en-US" sz="1400">
                <a:solidFill>
                  <a:srgbClr val="5C5C5C"/>
                </a:solidFill>
              </a:rPr>
              <a:t>;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>
                <a:solidFill>
                  <a:srgbClr val="008000"/>
                </a:solidFill>
              </a:rPr>
              <a:t>		// Call for static google maps data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 b="1">
                <a:solidFill>
                  <a:srgbClr val="0000C0"/>
                </a:solidFill>
              </a:rPr>
              <a:t>		var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url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=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5C00"/>
                </a:solidFill>
              </a:rPr>
              <a:t>"http://maps.google.com/maps/api/staticmap?center="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+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pos</a:t>
            </a:r>
            <a:r>
              <a:rPr lang="en-US" sz="1400">
                <a:solidFill>
                  <a:srgbClr val="5C5C5C"/>
                </a:solidFill>
              </a:rPr>
              <a:t>.</a:t>
            </a:r>
            <a:r>
              <a:rPr lang="en-US" sz="1400">
                <a:solidFill>
                  <a:srgbClr val="000000"/>
                </a:solidFill>
              </a:rPr>
              <a:t>latitude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+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5C00"/>
                </a:solidFill>
              </a:rPr>
              <a:t>","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+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pos</a:t>
            </a:r>
            <a:r>
              <a:rPr lang="en-US" sz="1400">
                <a:solidFill>
                  <a:srgbClr val="5C5C5C"/>
                </a:solidFill>
              </a:rPr>
              <a:t>.</a:t>
            </a:r>
            <a:r>
              <a:rPr lang="en-US" sz="1400">
                <a:solidFill>
                  <a:srgbClr val="000000"/>
                </a:solidFill>
              </a:rPr>
              <a:t>longitude</a:t>
            </a:r>
            <a:r>
              <a:rPr lang="en-US" sz="1400">
                <a:solidFill>
                  <a:srgbClr val="5C5C5C"/>
                </a:solidFill>
              </a:rPr>
              <a:t>;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>
                <a:solidFill>
                  <a:srgbClr val="000000"/>
                </a:solidFill>
              </a:rPr>
              <a:t>		document</a:t>
            </a:r>
            <a:r>
              <a:rPr lang="en-US" sz="1400">
                <a:solidFill>
                  <a:srgbClr val="5C5C5C"/>
                </a:solidFill>
              </a:rPr>
              <a:t>.</a:t>
            </a:r>
            <a:r>
              <a:rPr lang="en-US" sz="1400">
                <a:solidFill>
                  <a:srgbClr val="000000"/>
                </a:solidFill>
              </a:rPr>
              <a:t>getElementById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5C00"/>
                </a:solidFill>
              </a:rPr>
              <a:t>'map'</a:t>
            </a:r>
            <a:r>
              <a:rPr lang="en-US" sz="1400">
                <a:solidFill>
                  <a:srgbClr val="5C5C5C"/>
                </a:solidFill>
              </a:rPr>
              <a:t>).</a:t>
            </a:r>
            <a:r>
              <a:rPr lang="en-US" sz="1400">
                <a:solidFill>
                  <a:srgbClr val="000000"/>
                </a:solidFill>
              </a:rPr>
              <a:t>setAttribute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5C00"/>
                </a:solidFill>
              </a:rPr>
              <a:t>'src'</a:t>
            </a:r>
            <a:r>
              <a:rPr lang="en-US" sz="1400">
                <a:solidFill>
                  <a:srgbClr val="5C5C5C"/>
                </a:solidFill>
              </a:rPr>
              <a:t>,</a:t>
            </a:r>
            <a:r>
              <a:rPr lang="en-US" sz="1400">
                <a:solidFill>
                  <a:srgbClr val="000000"/>
                </a:solidFill>
              </a:rPr>
              <a:t>url</a:t>
            </a:r>
            <a:r>
              <a:rPr lang="en-US" sz="1400">
                <a:solidFill>
                  <a:srgbClr val="5C5C5C"/>
                </a:solidFill>
              </a:rPr>
              <a:t>);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>
                <a:solidFill>
                  <a:srgbClr val="5C5C5C"/>
                </a:solidFill>
              </a:rPr>
              <a:t>	};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 b="1">
                <a:solidFill>
                  <a:srgbClr val="0000C0"/>
                </a:solidFill>
              </a:rPr>
              <a:t>	var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fail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=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 b="1">
                <a:solidFill>
                  <a:srgbClr val="0000C0"/>
                </a:solidFill>
              </a:rPr>
              <a:t>function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0000"/>
                </a:solidFill>
              </a:rPr>
              <a:t>e</a:t>
            </a:r>
            <a:r>
              <a:rPr lang="en-US" sz="1400">
                <a:solidFill>
                  <a:srgbClr val="5C5C5C"/>
                </a:solidFill>
              </a:rPr>
              <a:t>)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{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alert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5C00"/>
                </a:solidFill>
              </a:rPr>
              <a:t>'Can\'t retrieve position.\nError: '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+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e</a:t>
            </a:r>
            <a:r>
              <a:rPr lang="en-US" sz="1400">
                <a:solidFill>
                  <a:srgbClr val="5C5C5C"/>
                </a:solidFill>
              </a:rPr>
              <a:t>);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5C5C5C"/>
                </a:solidFill>
              </a:rPr>
              <a:t>};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>
                <a:solidFill>
                  <a:srgbClr val="000000"/>
                </a:solidFill>
              </a:rPr>
              <a:t>	navigator</a:t>
            </a:r>
            <a:r>
              <a:rPr lang="en-US" sz="1400">
                <a:solidFill>
                  <a:srgbClr val="5C5C5C"/>
                </a:solidFill>
              </a:rPr>
              <a:t>.</a:t>
            </a:r>
            <a:r>
              <a:rPr lang="en-US" sz="1400">
                <a:solidFill>
                  <a:srgbClr val="000000"/>
                </a:solidFill>
              </a:rPr>
              <a:t>geolocation</a:t>
            </a:r>
            <a:r>
              <a:rPr lang="en-US" sz="1400">
                <a:solidFill>
                  <a:srgbClr val="5C5C5C"/>
                </a:solidFill>
              </a:rPr>
              <a:t>.</a:t>
            </a:r>
            <a:r>
              <a:rPr lang="en-US" sz="1400">
                <a:solidFill>
                  <a:srgbClr val="000000"/>
                </a:solidFill>
              </a:rPr>
              <a:t>getCurrentPosition</a:t>
            </a:r>
            <a:r>
              <a:rPr lang="en-US" sz="1400">
                <a:solidFill>
                  <a:srgbClr val="5C5C5C"/>
                </a:solidFill>
              </a:rPr>
              <a:t>(</a:t>
            </a:r>
            <a:r>
              <a:rPr lang="en-US" sz="1400">
                <a:solidFill>
                  <a:srgbClr val="000000"/>
                </a:solidFill>
              </a:rPr>
              <a:t>win</a:t>
            </a:r>
            <a:r>
              <a:rPr lang="en-US" sz="1400">
                <a:solidFill>
                  <a:srgbClr val="5C5C5C"/>
                </a:solidFill>
              </a:rPr>
              <a:t>,</a:t>
            </a:r>
            <a:r>
              <a:rPr lang="en-US" sz="1400">
                <a:solidFill>
                  <a:schemeClr val="bg1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fail</a:t>
            </a:r>
            <a:r>
              <a:rPr lang="en-US" sz="1400">
                <a:solidFill>
                  <a:srgbClr val="5C5C5C"/>
                </a:solidFill>
              </a:rPr>
              <a:t>);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>
                <a:solidFill>
                  <a:srgbClr val="5C5C5C"/>
                </a:solidFill>
              </a:rPr>
              <a:t>}</a:t>
            </a:r>
            <a:endParaRPr lang="en-US" sz="1400">
              <a:solidFill>
                <a:schemeClr val="bg1"/>
              </a:solidFill>
            </a:endParaRPr>
          </a:p>
          <a:p>
            <a:pPr marL="342900" indent="-342900"/>
            <a:endParaRPr lang="en-US" sz="1400">
              <a:solidFill>
                <a:schemeClr val="bg1"/>
              </a:solidFill>
            </a:endParaRPr>
          </a:p>
          <a:p>
            <a:pPr marL="342900" indent="-342900"/>
            <a:r>
              <a:rPr lang="en-US" sz="1400">
                <a:solidFill>
                  <a:schemeClr val="tx1"/>
                </a:solidFill>
              </a:rPr>
              <a:t>http://phonegap.pbworks.com/PhoneGap-Geolocation-Sample-Application</a:t>
            </a:r>
          </a:p>
        </p:txBody>
      </p:sp>
      <p:sp>
        <p:nvSpPr>
          <p:cNvPr id="63490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Geolocation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getPicture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sourceType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 b="1">
                <a:solidFill>
                  <a:srgbClr val="0000C0"/>
                </a:solidFill>
              </a:rPr>
              <a:t>	var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options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quality</a:t>
            </a:r>
            <a:r>
              <a:rPr lang="en-US" sz="1600">
                <a:solidFill>
                  <a:srgbClr val="5C5C5C"/>
                </a:solidFill>
              </a:rPr>
              <a:t>: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4080"/>
                </a:solidFill>
              </a:rPr>
              <a:t>10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};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 b="1">
                <a:solidFill>
                  <a:srgbClr val="0000C0"/>
                </a:solidFill>
              </a:rPr>
              <a:t>	if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sourceType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!=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undefined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	options</a:t>
            </a:r>
            <a:r>
              <a:rPr lang="en-US" sz="1600">
                <a:solidFill>
                  <a:srgbClr val="5C5C5C"/>
                </a:solidFill>
              </a:rPr>
              <a:t>[</a:t>
            </a:r>
            <a:r>
              <a:rPr lang="en-US" sz="1600">
                <a:solidFill>
                  <a:srgbClr val="005C00"/>
                </a:solidFill>
              </a:rPr>
              <a:t>"sourceType"</a:t>
            </a:r>
            <a:r>
              <a:rPr lang="en-US" sz="1600">
                <a:solidFill>
                  <a:srgbClr val="5C5C5C"/>
                </a:solidFill>
              </a:rPr>
              <a:t>]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sourceType</a:t>
            </a:r>
            <a:r>
              <a:rPr lang="en-US" sz="1600">
                <a:solidFill>
                  <a:srgbClr val="5C5C5C"/>
                </a:solidFill>
              </a:rPr>
              <a:t>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	}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	// if no sourceType specified, the default is CAMERA 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navigator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camera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getPicture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getPicture_Success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800040"/>
                </a:solidFill>
              </a:rPr>
              <a:t>null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options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chemeClr val="bg1"/>
                </a:solidFill>
              </a:rPr>
              <a:t> </a:t>
            </a:r>
          </a:p>
          <a:p>
            <a:pPr marL="342900" indent="-342900"/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getPicture_Success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imageData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alert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5C00"/>
                </a:solidFill>
              </a:rPr>
              <a:t>"getpic success"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	document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getElementById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5C00"/>
                </a:solidFill>
              </a:rPr>
              <a:t>"test_img"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src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5C00"/>
                </a:solidFill>
              </a:rPr>
              <a:t>"data:image/jpeg;base64,"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+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imageData</a:t>
            </a:r>
            <a:r>
              <a:rPr lang="en-US" sz="1600">
                <a:solidFill>
                  <a:srgbClr val="5C5C5C"/>
                </a:solidFill>
              </a:rPr>
              <a:t>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</a:t>
            </a:r>
          </a:p>
        </p:txBody>
      </p:sp>
      <p:sp>
        <p:nvSpPr>
          <p:cNvPr id="64514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Camera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getContacts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pageSize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pageNumber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nameFilter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 b="1">
                <a:solidFill>
                  <a:srgbClr val="0000C0"/>
                </a:solidFill>
              </a:rPr>
              <a:t>    var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fail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 b="1">
                <a:solidFill>
                  <a:srgbClr val="0000C0"/>
                </a:solidFill>
              </a:rPr>
              <a:t>function</a:t>
            </a:r>
            <a:r>
              <a:rPr lang="en-US" sz="1600">
                <a:solidFill>
                  <a:srgbClr val="5C5C5C"/>
                </a:solidFill>
              </a:rPr>
              <a:t>()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{};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chemeClr val="bg1"/>
                </a:solidFill>
              </a:rPr>
              <a:t>    </a:t>
            </a:r>
            <a:r>
              <a:rPr lang="en-US" sz="1600" b="1">
                <a:solidFill>
                  <a:srgbClr val="0000C0"/>
                </a:solidFill>
              </a:rPr>
              <a:t>var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options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{};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chemeClr val="bg1"/>
                </a:solidFill>
              </a:rPr>
              <a:t>    </a:t>
            </a:r>
            <a:r>
              <a:rPr lang="en-US" sz="1600" b="1">
                <a:solidFill>
                  <a:srgbClr val="0000C0"/>
                </a:solidFill>
              </a:rPr>
              <a:t>if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pageSize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options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pageSize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pageSize</a:t>
            </a:r>
            <a:r>
              <a:rPr lang="en-US" sz="1600">
                <a:solidFill>
                  <a:srgbClr val="5C5C5C"/>
                </a:solidFill>
              </a:rPr>
              <a:t>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chemeClr val="bg1"/>
                </a:solidFill>
              </a:rPr>
              <a:t>    </a:t>
            </a:r>
            <a:r>
              <a:rPr lang="en-US" sz="1600" b="1">
                <a:solidFill>
                  <a:srgbClr val="0000C0"/>
                </a:solidFill>
              </a:rPr>
              <a:t>if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pageNumber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options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pageNumber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pageNumber</a:t>
            </a:r>
            <a:r>
              <a:rPr lang="en-US" sz="1600">
                <a:solidFill>
                  <a:srgbClr val="5C5C5C"/>
                </a:solidFill>
              </a:rPr>
              <a:t>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chemeClr val="bg1"/>
                </a:solidFill>
              </a:rPr>
              <a:t>    </a:t>
            </a:r>
            <a:r>
              <a:rPr lang="en-US" sz="1600">
                <a:solidFill>
                  <a:srgbClr val="008000"/>
                </a:solidFill>
              </a:rPr>
              <a:t>// nameFilter can have an asterisk at the end for </a:t>
            </a:r>
            <a:r>
              <a:rPr lang="en-US" sz="1600" u="sng">
                <a:solidFill>
                  <a:srgbClr val="008000"/>
                </a:solidFill>
              </a:rPr>
              <a:t>wildcard</a:t>
            </a:r>
            <a:r>
              <a:rPr lang="en-US" sz="1600">
                <a:solidFill>
                  <a:srgbClr val="008000"/>
                </a:solidFill>
              </a:rPr>
              <a:t> match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chemeClr val="bg1"/>
                </a:solidFill>
              </a:rPr>
              <a:t>    </a:t>
            </a:r>
            <a:r>
              <a:rPr lang="en-US" sz="1600" b="1">
                <a:solidFill>
                  <a:srgbClr val="0000C0"/>
                </a:solidFill>
              </a:rPr>
              <a:t>if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nameFilter</a:t>
            </a:r>
            <a:r>
              <a:rPr lang="en-US" sz="1600">
                <a:solidFill>
                  <a:srgbClr val="5C5C5C"/>
                </a:solidFill>
              </a:rPr>
              <a:t>)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options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nameFilter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5C5C5C"/>
                </a:solidFill>
              </a:rPr>
              <a:t>=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nameFilter</a:t>
            </a:r>
            <a:r>
              <a:rPr lang="en-US" sz="1600">
                <a:solidFill>
                  <a:srgbClr val="5C5C5C"/>
                </a:solidFill>
              </a:rPr>
              <a:t>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chemeClr val="bg1"/>
                </a:solidFill>
              </a:rPr>
              <a:t>    </a:t>
            </a:r>
            <a:r>
              <a:rPr lang="en-US" sz="1600">
                <a:solidFill>
                  <a:srgbClr val="000000"/>
                </a:solidFill>
              </a:rPr>
              <a:t>navigator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contacts</a:t>
            </a:r>
            <a:r>
              <a:rPr lang="en-US" sz="1600">
                <a:solidFill>
                  <a:srgbClr val="5C5C5C"/>
                </a:solidFill>
              </a:rPr>
              <a:t>.</a:t>
            </a:r>
            <a:r>
              <a:rPr lang="en-US" sz="1600">
                <a:solidFill>
                  <a:srgbClr val="000000"/>
                </a:solidFill>
              </a:rPr>
              <a:t>getAllContacts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getContacts_Return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fail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options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5C5C5C"/>
                </a:solidFill>
              </a:rPr>
              <a:t>}</a:t>
            </a:r>
          </a:p>
        </p:txBody>
      </p:sp>
      <p:sp>
        <p:nvSpPr>
          <p:cNvPr id="66563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Contacts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In closing</a:t>
            </a:r>
          </a:p>
        </p:txBody>
      </p:sp>
      <p:sp>
        <p:nvSpPr>
          <p:cNvPr id="65538" name="Content Placeholder 2"/>
          <p:cNvSpPr>
            <a:spLocks/>
          </p:cNvSpPr>
          <p:nvPr/>
        </p:nvSpPr>
        <p:spPr bwMode="auto">
          <a:xfrm>
            <a:off x="342900" y="1584325"/>
            <a:ext cx="84582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en-US" sz="2200" b="1" dirty="0"/>
              <a:t>Questions?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en-US" sz="2200" b="1" dirty="0"/>
              <a:t>Comments?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en-US" sz="2200" b="1" dirty="0"/>
              <a:t>Snide remarks?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endParaRPr lang="en-US" sz="2200" b="1" dirty="0"/>
          </a:p>
          <a:p>
            <a:pPr marL="342900" indent="-342900" algn="ctr"/>
            <a:r>
              <a:rPr lang="en-US" sz="2000" b="1" dirty="0">
                <a:solidFill>
                  <a:srgbClr val="C51C70"/>
                </a:solidFill>
              </a:rPr>
              <a:t>One Codebase</a:t>
            </a:r>
          </a:p>
          <a:p>
            <a:pPr marL="342900" indent="-342900" algn="ctr"/>
            <a:r>
              <a:rPr lang="en-US" sz="2000" b="1" dirty="0">
                <a:solidFill>
                  <a:srgbClr val="C51C70"/>
                </a:solidFill>
              </a:rPr>
              <a:t>Deploy to Web, Desktop, and Mobile with </a:t>
            </a:r>
            <a:r>
              <a:rPr lang="en-US" sz="2000" b="1" dirty="0" err="1">
                <a:solidFill>
                  <a:srgbClr val="C51C70"/>
                </a:solidFill>
              </a:rPr>
              <a:t>jQuery</a:t>
            </a:r>
            <a:r>
              <a:rPr lang="en-US" sz="2000" b="1" dirty="0">
                <a:solidFill>
                  <a:srgbClr val="C51C70"/>
                </a:solidFill>
              </a:rPr>
              <a:t>, AIR, and </a:t>
            </a:r>
            <a:r>
              <a:rPr lang="en-US" sz="2000" b="1" dirty="0" err="1">
                <a:solidFill>
                  <a:srgbClr val="C51C70"/>
                </a:solidFill>
              </a:rPr>
              <a:t>Phonegap</a:t>
            </a:r>
            <a:endParaRPr lang="en-US" sz="2000" b="1" dirty="0">
              <a:solidFill>
                <a:srgbClr val="C51C70"/>
              </a:solidFill>
            </a:endParaRPr>
          </a:p>
          <a:p>
            <a:pPr marL="342900" indent="-342900" algn="ctr"/>
            <a:endParaRPr lang="en-US" b="1" dirty="0">
              <a:solidFill>
                <a:srgbClr val="C51C70"/>
              </a:solidFill>
            </a:endParaRPr>
          </a:p>
          <a:p>
            <a:pPr marL="342900" indent="-342900" algn="ctr"/>
            <a:r>
              <a:rPr lang="en-US" b="1" dirty="0"/>
              <a:t>Andy Matthews</a:t>
            </a:r>
          </a:p>
          <a:p>
            <a:pPr marL="342900" indent="-342900" algn="ctr"/>
            <a:r>
              <a:rPr lang="en-US" b="1" dirty="0" err="1"/>
              <a:t>www.andymatthews.net</a:t>
            </a:r>
            <a:endParaRPr lang="en-US" b="1" dirty="0"/>
          </a:p>
          <a:p>
            <a:pPr marL="342900" indent="-342900" algn="ctr"/>
            <a:r>
              <a:rPr lang="en-US" b="1" dirty="0"/>
              <a:t>Twitter:</a:t>
            </a:r>
            <a:r>
              <a:rPr lang="en-US" b="1" dirty="0" smtClean="0"/>
              <a:t> @</a:t>
            </a:r>
            <a:r>
              <a:rPr lang="en-US" b="1" dirty="0" err="1" smtClean="0"/>
              <a:t>commadelimited</a:t>
            </a:r>
            <a:endParaRPr lang="en-US" b="1" dirty="0"/>
          </a:p>
          <a:p>
            <a:pPr marL="342900" indent="-342900" algn="ctr"/>
            <a:r>
              <a:rPr lang="en-US" b="1" dirty="0"/>
              <a:t>AIM: </a:t>
            </a:r>
            <a:r>
              <a:rPr lang="en-US" b="1" dirty="0" err="1"/>
              <a:t>mydognacho</a:t>
            </a:r>
            <a:endParaRPr lang="en-US" b="1" dirty="0"/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endParaRPr lang="en-US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About Me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2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Andy Matthews</a:t>
            </a:r>
          </a:p>
        </p:txBody>
      </p:sp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4581525" y="1889125"/>
          <a:ext cx="3314700" cy="728663"/>
        </p:xfrm>
        <a:graphic>
          <a:graphicData uri="http://schemas.openxmlformats.org/presentationml/2006/ole">
            <p:oleObj spid="_x0000_s46083" name="Image" r:id="rId3" imgW="3809524" imgH="838095" progId="">
              <p:embed/>
            </p:oleObj>
          </a:graphicData>
        </a:graphic>
      </p:graphicFrame>
      <p:sp>
        <p:nvSpPr>
          <p:cNvPr id="46093" name="Content Placeholder 2"/>
          <p:cNvSpPr>
            <a:spLocks/>
          </p:cNvSpPr>
          <p:nvPr/>
        </p:nvSpPr>
        <p:spPr bwMode="auto">
          <a:xfrm>
            <a:off x="5038725" y="2503488"/>
            <a:ext cx="2333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600" b="1"/>
              <a:t>I work here</a:t>
            </a:r>
          </a:p>
        </p:txBody>
      </p:sp>
      <p:graphicFrame>
        <p:nvGraphicFramePr>
          <p:cNvPr id="46085" name="Object 5"/>
          <p:cNvGraphicFramePr>
            <a:graphicFrameLocks noChangeAspect="1"/>
          </p:cNvGraphicFramePr>
          <p:nvPr/>
        </p:nvGraphicFramePr>
        <p:xfrm>
          <a:off x="1143000" y="1817688"/>
          <a:ext cx="2628900" cy="744537"/>
        </p:xfrm>
        <a:graphic>
          <a:graphicData uri="http://schemas.openxmlformats.org/presentationml/2006/ole">
            <p:oleObj spid="_x0000_s46085" name="Image" r:id="rId4" imgW="7809524" imgH="2209524" progId="">
              <p:embed/>
            </p:oleObj>
          </a:graphicData>
        </a:graphic>
      </p:graphicFrame>
      <p:sp>
        <p:nvSpPr>
          <p:cNvPr id="46094" name="Content Placeholder 2"/>
          <p:cNvSpPr>
            <a:spLocks/>
          </p:cNvSpPr>
          <p:nvPr/>
        </p:nvSpPr>
        <p:spPr bwMode="auto">
          <a:xfrm>
            <a:off x="1257300" y="2562225"/>
            <a:ext cx="2333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600" b="1"/>
              <a:t>I live here</a:t>
            </a:r>
          </a:p>
        </p:txBody>
      </p:sp>
      <p:graphicFrame>
        <p:nvGraphicFramePr>
          <p:cNvPr id="46087" name="Object 7"/>
          <p:cNvGraphicFramePr>
            <a:graphicFrameLocks noChangeAspect="1"/>
          </p:cNvGraphicFramePr>
          <p:nvPr/>
        </p:nvGraphicFramePr>
        <p:xfrm>
          <a:off x="852488" y="3473450"/>
          <a:ext cx="2919412" cy="847725"/>
        </p:xfrm>
        <a:graphic>
          <a:graphicData uri="http://schemas.openxmlformats.org/presentationml/2006/ole">
            <p:oleObj spid="_x0000_s46087" name="Image" r:id="rId5" imgW="1267971" imgH="368653" progId="">
              <p:embed/>
            </p:oleObj>
          </a:graphicData>
        </a:graphic>
      </p:graphicFrame>
      <p:sp>
        <p:nvSpPr>
          <p:cNvPr id="46095" name="Content Placeholder 2"/>
          <p:cNvSpPr>
            <a:spLocks/>
          </p:cNvSpPr>
          <p:nvPr/>
        </p:nvSpPr>
        <p:spPr bwMode="auto">
          <a:xfrm>
            <a:off x="1257300" y="4276725"/>
            <a:ext cx="2333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600" b="1"/>
              <a:t>I blog here</a:t>
            </a:r>
          </a:p>
        </p:txBody>
      </p:sp>
      <p:graphicFrame>
        <p:nvGraphicFramePr>
          <p:cNvPr id="46089" name="Object 9"/>
          <p:cNvGraphicFramePr>
            <a:graphicFrameLocks noChangeAspect="1"/>
          </p:cNvGraphicFramePr>
          <p:nvPr/>
        </p:nvGraphicFramePr>
        <p:xfrm>
          <a:off x="5016500" y="3473450"/>
          <a:ext cx="2527300" cy="825500"/>
        </p:xfrm>
        <a:graphic>
          <a:graphicData uri="http://schemas.openxmlformats.org/presentationml/2006/ole">
            <p:oleObj spid="_x0000_s46089" name="Image" r:id="rId6" imgW="2526984" imgH="825106" progId="">
              <p:embed/>
            </p:oleObj>
          </a:graphicData>
        </a:graphic>
      </p:graphicFrame>
      <p:sp>
        <p:nvSpPr>
          <p:cNvPr id="46096" name="Content Placeholder 2"/>
          <p:cNvSpPr>
            <a:spLocks/>
          </p:cNvSpPr>
          <p:nvPr/>
        </p:nvSpPr>
        <p:spPr bwMode="auto">
          <a:xfrm>
            <a:off x="4800600" y="4276725"/>
            <a:ext cx="2895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600" b="1"/>
              <a:t>I have code here</a:t>
            </a:r>
          </a:p>
        </p:txBody>
      </p:sp>
      <p:graphicFrame>
        <p:nvGraphicFramePr>
          <p:cNvPr id="46091" name="Object 11"/>
          <p:cNvGraphicFramePr>
            <a:graphicFrameLocks noChangeAspect="1"/>
          </p:cNvGraphicFramePr>
          <p:nvPr/>
        </p:nvGraphicFramePr>
        <p:xfrm>
          <a:off x="3327400" y="5014913"/>
          <a:ext cx="2273300" cy="927100"/>
        </p:xfrm>
        <a:graphic>
          <a:graphicData uri="http://schemas.openxmlformats.org/presentationml/2006/ole">
            <p:oleObj spid="_x0000_s46091" name="Image" r:id="rId7" imgW="1060527" imgH="429478" progId="">
              <p:embed/>
            </p:oleObj>
          </a:graphicData>
        </a:graphic>
      </p:graphicFrame>
      <p:sp>
        <p:nvSpPr>
          <p:cNvPr id="46097" name="Content Placeholder 2"/>
          <p:cNvSpPr>
            <a:spLocks/>
          </p:cNvSpPr>
          <p:nvPr/>
        </p:nvSpPr>
        <p:spPr bwMode="auto">
          <a:xfrm>
            <a:off x="3048000" y="5991225"/>
            <a:ext cx="2895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600" b="1"/>
              <a:t>I cook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What’s Under the Hood?</a:t>
            </a:r>
            <a:endParaRPr lang="en-US" sz="3200" b="1">
              <a:solidFill>
                <a:srgbClr val="C51C7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jQuery</a:t>
            </a:r>
            <a:endParaRPr lang="en-US" sz="3200" b="1">
              <a:solidFill>
                <a:srgbClr val="C51C7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Content Placeholder 2"/>
          <p:cNvSpPr>
            <a:spLocks noGrp="1"/>
          </p:cNvSpPr>
          <p:nvPr>
            <p:ph idx="4294967295"/>
          </p:nvPr>
        </p:nvSpPr>
        <p:spPr>
          <a:xfrm>
            <a:off x="228600" y="2286000"/>
            <a:ext cx="8697913" cy="42291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600" smtClean="0"/>
              <a:t>jQuery is a fast and concise JavaScript Library that simplifies HTML document traversing, event handling, animating, and Ajax interactions for rapid web development. – jQuery.com</a:t>
            </a:r>
          </a:p>
          <a:p>
            <a:pPr algn="ctr" eaLnBrk="1" hangingPunct="1">
              <a:buFontTx/>
              <a:buNone/>
            </a:pPr>
            <a:endParaRPr lang="en-US" sz="1400" smtClean="0"/>
          </a:p>
          <a:p>
            <a:pPr eaLnBrk="1" hangingPunct="1">
              <a:spcBef>
                <a:spcPct val="0"/>
              </a:spcBef>
            </a:pPr>
            <a:endParaRPr lang="en-US" sz="1600" smtClean="0"/>
          </a:p>
          <a:p>
            <a:pPr eaLnBrk="1" hangingPunct="1">
              <a:spcBef>
                <a:spcPct val="0"/>
              </a:spcBef>
            </a:pPr>
            <a:endParaRPr lang="en-US" sz="1600" smtClean="0"/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First announced at BarCampNYC Jan 2006</a:t>
            </a:r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Version 1.0 released in August 2006</a:t>
            </a:r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Version 1.3.2 released in February 2009</a:t>
            </a:r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Version 1.4.2 released in February 2010</a:t>
            </a:r>
          </a:p>
          <a:p>
            <a:pPr eaLnBrk="1" hangingPunct="1">
              <a:spcBef>
                <a:spcPct val="0"/>
              </a:spcBef>
            </a:pPr>
            <a:r>
              <a:rPr lang="en-US" sz="1600" smtClean="0"/>
              <a:t>Currently used by Google, Dell, Bank of America, Major League Baseball, Digg, NBC, CBS News, Netflix, Technorati, Mozilla, Wordpress, and many other sites</a:t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>http://docs.jquery.com/History_of_jQuery</a:t>
            </a:r>
          </a:p>
          <a:p>
            <a:pPr algn="r" eaLnBrk="1" hangingPunct="1">
              <a:buFontTx/>
              <a:buNone/>
            </a:pPr>
            <a:endParaRPr lang="en-US" sz="1400" smtClean="0"/>
          </a:p>
        </p:txBody>
      </p:sp>
      <p:pic>
        <p:nvPicPr>
          <p:cNvPr id="49154" name="Picture 4" descr="logo_jquery_215x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8525" y="1600200"/>
            <a:ext cx="2047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What is jQuery?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ontent Placeholder 2"/>
          <p:cNvSpPr>
            <a:spLocks noGrp="1"/>
          </p:cNvSpPr>
          <p:nvPr>
            <p:ph idx="4294967295"/>
          </p:nvPr>
        </p:nvSpPr>
        <p:spPr>
          <a:xfrm>
            <a:off x="228600" y="2463800"/>
            <a:ext cx="8697913" cy="256381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r>
              <a:rPr lang="en-US" smtClean="0"/>
              <a:t>At its most basic jQuery provides a way to interact with elements on an HTML page.</a:t>
            </a:r>
          </a:p>
        </p:txBody>
      </p:sp>
      <p:pic>
        <p:nvPicPr>
          <p:cNvPr id="50178" name="Picture 4" descr="logo_jquery_215x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8525" y="2009775"/>
            <a:ext cx="20478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How does jQuery work?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ontent Placeholder 2"/>
          <p:cNvSpPr>
            <a:spLocks/>
          </p:cNvSpPr>
          <p:nvPr/>
        </p:nvSpPr>
        <p:spPr bwMode="auto">
          <a:xfrm>
            <a:off x="228600" y="1600200"/>
            <a:ext cx="8686800" cy="502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element selector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'body'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css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'background'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'lightblue'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ID and class selectors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'#navigation'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attr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'title'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'THIS is my title'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'.title'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html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'TITLE'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the above two selectors in one chain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'#navigation'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attr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'title'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'THIS is my title'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children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'.title'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html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'TITLE'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searching for empty nodes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'b:empty'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html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'baby'</a:t>
            </a:r>
            <a:r>
              <a:rPr lang="en-US" sz="1600">
                <a:solidFill>
                  <a:srgbClr val="5C5C5C"/>
                </a:solidFill>
              </a:rPr>
              <a:t>);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8000"/>
                </a:solidFill>
              </a:rPr>
              <a:t>// hide content when page loads, add a border</a:t>
            </a:r>
            <a:endParaRPr lang="en-US" sz="1600">
              <a:solidFill>
                <a:schemeClr val="bg1"/>
              </a:solidFill>
            </a:endParaRPr>
          </a:p>
          <a:p>
            <a:pPr marL="342900" indent="-342900"/>
            <a:r>
              <a:rPr lang="en-US" sz="1600">
                <a:solidFill>
                  <a:srgbClr val="000000"/>
                </a:solidFill>
              </a:rPr>
              <a:t>$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'#moreContent'</a:t>
            </a:r>
            <a:r>
              <a:rPr lang="en-US" sz="1600">
                <a:solidFill>
                  <a:srgbClr val="5C5C5C"/>
                </a:solidFill>
              </a:rPr>
              <a:t>).</a:t>
            </a:r>
            <a:r>
              <a:rPr lang="en-US" sz="1600">
                <a:solidFill>
                  <a:srgbClr val="000000"/>
                </a:solidFill>
              </a:rPr>
              <a:t>hide</a:t>
            </a:r>
            <a:r>
              <a:rPr lang="en-US" sz="1600">
                <a:solidFill>
                  <a:srgbClr val="5C5C5C"/>
                </a:solidFill>
              </a:rPr>
              <a:t>().</a:t>
            </a:r>
            <a:r>
              <a:rPr lang="en-US" sz="1600">
                <a:solidFill>
                  <a:srgbClr val="000000"/>
                </a:solidFill>
              </a:rPr>
              <a:t>css</a:t>
            </a:r>
            <a:r>
              <a:rPr lang="en-US" sz="1600">
                <a:solidFill>
                  <a:srgbClr val="5C5C5C"/>
                </a:solidFill>
              </a:rPr>
              <a:t>(</a:t>
            </a:r>
            <a:r>
              <a:rPr lang="en-US" sz="1600">
                <a:solidFill>
                  <a:srgbClr val="FF0080"/>
                </a:solidFill>
              </a:rPr>
              <a:t>'border'</a:t>
            </a:r>
            <a:r>
              <a:rPr lang="en-US" sz="1600">
                <a:solidFill>
                  <a:srgbClr val="5C5C5C"/>
                </a:solidFill>
              </a:rPr>
              <a:t>,</a:t>
            </a:r>
            <a:r>
              <a:rPr lang="en-US" sz="1600">
                <a:solidFill>
                  <a:srgbClr val="FF0080"/>
                </a:solidFill>
              </a:rPr>
              <a:t>'1px solid black'</a:t>
            </a:r>
            <a:r>
              <a:rPr lang="en-US" sz="1600">
                <a:solidFill>
                  <a:srgbClr val="5C5C5C"/>
                </a:solidFill>
              </a:rPr>
              <a:t>);</a:t>
            </a:r>
          </a:p>
        </p:txBody>
      </p:sp>
      <p:sp>
        <p:nvSpPr>
          <p:cNvPr id="51202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 b="1">
                <a:solidFill>
                  <a:srgbClr val="C51C70"/>
                </a:solidFill>
              </a:rPr>
              <a:t>Selectors - without them jQuery is useless.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3 - &amp;quot;Sample Title&amp;quot;&quot;/&gt;&lt;property id=&quot;20307&quot; value=&quot;256&quot;/&gt;&lt;/object&gt;&lt;object type=&quot;3&quot; unique_id=&quot;10069&quot;&gt;&lt;property id=&quot;20148&quot; value=&quot;5&quot;/&gt;&lt;property id=&quot;20300&quot; value=&quot;Slide 2 - &amp;quot;Content slide&amp;quot;&quot;/&gt;&lt;property id=&quot;20307&quot; value=&quot;257&quot;/&gt;&lt;/object&gt;&lt;object type=&quot;3&quot; unique_id=&quot;10070&quot;&gt;&lt;property id=&quot;20148&quot; value=&quot;5&quot;/&gt;&lt;property id=&quot;20300&quot; value=&quot;Slide 4 - &amp;quot;Two Content slide&amp;quot;&quot;/&gt;&lt;property id=&quot;20307&quot; value=&quot;259&quot;/&gt;&lt;/object&gt;&lt;object type=&quot;3&quot; unique_id=&quot;10071&quot;&gt;&lt;property id=&quot;20148&quot; value=&quot;5&quot;/&gt;&lt;property id=&quot;20300&quot; value=&quot;Slide 5 - &amp;quot;Comparison Slide&amp;quot;&quot;/&gt;&lt;property id=&quot;20307&quot; value=&quot;260&quot;/&gt;&lt;/object&gt;&lt;object type=&quot;3&quot; unique_id=&quot;10072&quot;&gt;&lt;property id=&quot;20148&quot; value=&quot;5&quot;/&gt;&lt;property id=&quot;20300&quot; value=&quot;Slide 6 - &amp;quot;Content with Caption&amp;quot;&quot;/&gt;&lt;property id=&quot;20307&quot; value=&quot;261&quot;/&gt;&lt;/object&gt;&lt;object type=&quot;3&quot; unique_id=&quot;10089&quot;&gt;&lt;property id=&quot;20148&quot; value=&quot;5&quot;/&gt;&lt;property id=&quot;20300&quot; value=&quot;Slide 1 - &amp;quot;Patterns In Enterprise Development &amp;quot;&quot;/&gt;&lt;property id=&quot;20307&quot; value=&quot;263&quot;/&gt;&lt;/object&gt;&lt;/object&gt;&lt;/object&gt;&lt;/database&gt;"/>
</p:tagLst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548DD4"/>
      </a:dk1>
      <a:lt1>
        <a:srgbClr val="C6D9F0"/>
      </a:lt1>
      <a:dk2>
        <a:srgbClr val="1F497D"/>
      </a:dk2>
      <a:lt2>
        <a:srgbClr val="DBE5F1"/>
      </a:lt2>
      <a:accent1>
        <a:srgbClr val="4F81BD"/>
      </a:accent1>
      <a:accent2>
        <a:srgbClr val="C0504D"/>
      </a:accent2>
      <a:accent3>
        <a:srgbClr val="DFE9F6"/>
      </a:accent3>
      <a:accent4>
        <a:srgbClr val="4678B5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548DD4"/>
        </a:dk1>
        <a:lt1>
          <a:srgbClr val="C6D9F0"/>
        </a:lt1>
        <a:dk2>
          <a:srgbClr val="1F497D"/>
        </a:dk2>
        <a:lt2>
          <a:srgbClr val="DBE5F1"/>
        </a:lt2>
        <a:accent1>
          <a:srgbClr val="4F81BD"/>
        </a:accent1>
        <a:accent2>
          <a:srgbClr val="C0504D"/>
        </a:accent2>
        <a:accent3>
          <a:srgbClr val="DFE9F6"/>
        </a:accent3>
        <a:accent4>
          <a:srgbClr val="4678B5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4612</TotalTime>
  <Words>1882</Words>
  <Application>Microsoft Macintosh PowerPoint</Application>
  <PresentationFormat>On-screen Show (4:3)</PresentationFormat>
  <Paragraphs>228</Paragraphs>
  <Slides>24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1_Custom Design</vt:lpstr>
      <vt:lpstr>Office Theme</vt:lpstr>
      <vt:lpstr>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Rae</dc:creator>
  <cp:lastModifiedBy>Paige Presley</cp:lastModifiedBy>
  <cp:revision>375</cp:revision>
  <dcterms:created xsi:type="dcterms:W3CDTF">2010-06-08T13:52:20Z</dcterms:created>
  <dcterms:modified xsi:type="dcterms:W3CDTF">2010-06-08T13:56:56Z</dcterms:modified>
</cp:coreProperties>
</file>