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  <p:sldMasterId id="2147483651" r:id="rId2"/>
  </p:sldMasterIdLst>
  <p:notesMasterIdLst>
    <p:notesMasterId r:id="rId14"/>
  </p:notesMasterIdLst>
  <p:handoutMasterIdLst>
    <p:handoutMasterId r:id="rId15"/>
  </p:handoutMasterIdLst>
  <p:sldIdLst>
    <p:sldId id="256" r:id="rId3"/>
    <p:sldId id="351" r:id="rId4"/>
    <p:sldId id="332" r:id="rId5"/>
    <p:sldId id="266" r:id="rId6"/>
    <p:sldId id="353" r:id="rId7"/>
    <p:sldId id="354" r:id="rId8"/>
    <p:sldId id="355" r:id="rId9"/>
    <p:sldId id="356" r:id="rId10"/>
    <p:sldId id="357" r:id="rId11"/>
    <p:sldId id="358" r:id="rId12"/>
    <p:sldId id="359" r:id="rId13"/>
  </p:sldIdLst>
  <p:sldSz cx="9144000" cy="6858000" type="screen4x3"/>
  <p:notesSz cx="6858000" cy="9144000"/>
  <p:custDataLst>
    <p:tags r:id="rId16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rgbClr val="4D4D4D"/>
        </a:solidFill>
        <a:latin typeface="Trebuchet MS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rgbClr val="4D4D4D"/>
        </a:solidFill>
        <a:latin typeface="Trebuchet MS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rgbClr val="4D4D4D"/>
        </a:solidFill>
        <a:latin typeface="Trebuchet MS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rgbClr val="4D4D4D"/>
        </a:solidFill>
        <a:latin typeface="Trebuchet MS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rgbClr val="4D4D4D"/>
        </a:solidFill>
        <a:latin typeface="Trebuchet MS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rgbClr val="4D4D4D"/>
        </a:solidFill>
        <a:latin typeface="Trebuchet MS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rgbClr val="4D4D4D"/>
        </a:solidFill>
        <a:latin typeface="Trebuchet MS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rgbClr val="4D4D4D"/>
        </a:solidFill>
        <a:latin typeface="Trebuchet MS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rgbClr val="4D4D4D"/>
        </a:solidFill>
        <a:latin typeface="Trebuchet MS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51C70"/>
    <a:srgbClr val="4D4D4D"/>
    <a:srgbClr val="FF0066"/>
    <a:srgbClr val="000000"/>
    <a:srgbClr val="8EB4E3"/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841" autoAdjust="0"/>
    <p:restoredTop sz="94233" autoAdjust="0"/>
  </p:normalViewPr>
  <p:slideViewPr>
    <p:cSldViewPr snapToObjects="1">
      <p:cViewPr>
        <p:scale>
          <a:sx n="75" d="100"/>
          <a:sy n="75" d="100"/>
        </p:scale>
        <p:origin x="-3024" y="-1506"/>
      </p:cViewPr>
      <p:guideLst>
        <p:guide orient="horz" pos="4178"/>
        <p:guide orient="horz" pos="576"/>
        <p:guide pos="5616"/>
        <p:guide pos="14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86" d="100"/>
          <a:sy n="86" d="100"/>
        </p:scale>
        <p:origin x="-3120" y="-84"/>
      </p:cViewPr>
      <p:guideLst>
        <p:guide orient="horz" pos="2880"/>
        <p:guide pos="2160"/>
      </p:guideLst>
    </p:cSldViewPr>
  </p:notesViewPr>
  <p:gridSpacing cx="117043200" cy="117043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 sz="12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CF.Objective() 2008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 sz="12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DFFE7F6-E144-4997-9A29-9BB821E3D217}" type="datetimeFigureOut">
              <a:rPr lang="en-US"/>
              <a:pPr>
                <a:defRPr/>
              </a:pPr>
              <a:t>10/17/2009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 sz="12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Author Name, Company &amp; Website/Email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 sz="12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607F10A-CEEC-4EEB-B877-2C2E0DB0F4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 sz="12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CF.Objective() 2008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 sz="12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6B61527-C956-4476-9C0C-0D2AAC91925C}" type="datetimeFigureOut">
              <a:rPr lang="en-US"/>
              <a:pPr>
                <a:defRPr/>
              </a:pPr>
              <a:t>10/17/2009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 sz="12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Author Name, Company &amp; Website/Email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 sz="12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6DE5D70-0859-4F27-8ECE-EC7C8B343F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0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</p:spPr>
        <p:txBody>
          <a:bodyPr/>
          <a:lstStyle/>
          <a:p>
            <a:pPr marL="228600" indent="-228600"/>
            <a:r>
              <a:rPr lang="en-US" smtClean="0"/>
              <a:t>Why BlogCFC?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8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</p:spPr>
        <p:txBody>
          <a:bodyPr/>
          <a:lstStyle/>
          <a:p>
            <a:pPr marL="228600" indent="-228600"/>
            <a:r>
              <a:rPr lang="en-US" smtClean="0"/>
              <a:t>Note that I do not use FW personally, but that it’s a very capable tool for the job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</p:spPr>
        <p:txBody>
          <a:bodyPr/>
          <a:lstStyle/>
          <a:p>
            <a:pPr marL="228600" indent="-228600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</p:spPr>
        <p:txBody>
          <a:bodyPr/>
          <a:lstStyle/>
          <a:p>
            <a:pPr marL="228600" indent="-228600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2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</p:spPr>
        <p:txBody>
          <a:bodyPr/>
          <a:lstStyle/>
          <a:p>
            <a:pPr marL="228600" indent="-228600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0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</p:spPr>
        <p:txBody>
          <a:bodyPr/>
          <a:lstStyle/>
          <a:p>
            <a:pPr marL="228600" indent="-228600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8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</p:spPr>
        <p:txBody>
          <a:bodyPr/>
          <a:lstStyle/>
          <a:p>
            <a:pPr marL="228600" indent="-228600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D51A75-A494-4156-8B62-915E6CDD0408}" type="datetimeFigureOut">
              <a:rPr lang="en-US"/>
              <a:pPr>
                <a:defRPr/>
              </a:pPr>
              <a:t>10/17/2009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F2A0FB-370E-42C1-AC20-8859CA8251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DE486C-584F-4BAA-BF6A-E2D6D1065488}" type="datetimeFigureOut">
              <a:rPr lang="en-US"/>
              <a:pPr>
                <a:defRPr/>
              </a:pPr>
              <a:t>10/17/2009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AF5C3C-8D88-49B3-B38E-CF4175B881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53225" y="914400"/>
            <a:ext cx="2173288" cy="57181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914400"/>
            <a:ext cx="6372225" cy="57181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1109B9-7D78-4688-93F5-9D0F62B1DD91}" type="datetimeFigureOut">
              <a:rPr lang="en-US"/>
              <a:pPr>
                <a:defRPr/>
              </a:pPr>
              <a:t>10/17/2009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D39AF9-4B2A-4CA5-94F7-F351360745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23B734-B383-422A-B187-A64C08902E12}" type="datetimeFigureOut">
              <a:rPr lang="en-US"/>
              <a:pPr>
                <a:defRPr/>
              </a:pPr>
              <a:t>10/17/2009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7E5ABA-6CFC-464D-B2B3-EE0A7DD521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C4EC14-E22E-463C-AA6D-B10C52F59A2F}" type="datetimeFigureOut">
              <a:rPr lang="en-US"/>
              <a:pPr>
                <a:defRPr/>
              </a:pPr>
              <a:t>10/17/2009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494D5A-3B73-4B5B-9127-6686835387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EB107E-D67B-45B0-9D65-8458ABC0F062}" type="datetimeFigureOut">
              <a:rPr lang="en-US"/>
              <a:pPr>
                <a:defRPr/>
              </a:pPr>
              <a:t>10/17/2009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262097-F4C2-4728-A6FA-521FBC567D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A5F696-1744-49AC-BC2E-9EBAD744CE63}" type="datetimeFigureOut">
              <a:rPr lang="en-US"/>
              <a:pPr>
                <a:defRPr/>
              </a:pPr>
              <a:t>10/17/2009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2A2230-0FE9-45B7-9238-93B6AF65C7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3DDE69-A286-45BA-8931-749B8A9F8AA1}" type="datetimeFigureOut">
              <a:rPr lang="en-US"/>
              <a:pPr>
                <a:defRPr/>
              </a:pPr>
              <a:t>10/17/2009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6BC22E-0331-4725-8015-E53C190177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FAA4C5-D4DF-4497-BCE9-250384DBDED3}" type="datetimeFigureOut">
              <a:rPr lang="en-US"/>
              <a:pPr>
                <a:defRPr/>
              </a:pPr>
              <a:t>10/17/2009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00F3E9-8679-457C-928A-01274E4B9E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D7DDF1-71DB-4B14-9B68-680190D4F6C1}" type="datetimeFigureOut">
              <a:rPr lang="en-US"/>
              <a:pPr>
                <a:defRPr/>
              </a:pPr>
              <a:t>10/17/2009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EE4848-17D3-4AC3-BF45-CA4D869984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C7AEFF-0754-415C-989A-9BC689AD5B30}" type="datetimeFigureOut">
              <a:rPr lang="en-US"/>
              <a:pPr>
                <a:defRPr/>
              </a:pPr>
              <a:t>10/17/2009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34FFB7-F3E0-4227-9E3E-3F9C73B9FE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EE21CD-B619-4C01-8B92-5BF1E575C1C3}" type="datetimeFigureOut">
              <a:rPr lang="en-US"/>
              <a:pPr>
                <a:defRPr/>
              </a:pPr>
              <a:t>10/17/2009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489FFE-7863-4291-A05C-212637F366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237904-553A-47A0-BCDA-0C0144133118}" type="datetimeFigureOut">
              <a:rPr lang="en-US"/>
              <a:pPr>
                <a:defRPr/>
              </a:pPr>
              <a:t>10/17/2009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212B09-406E-495A-B037-2369A94C29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EEC933-F0CE-4194-A0AC-E6005CFF95AE}" type="datetimeFigureOut">
              <a:rPr lang="en-US"/>
              <a:pPr>
                <a:defRPr/>
              </a:pPr>
              <a:t>10/17/2009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DB8AFD-EC4C-4129-B367-D046F3CB62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51638" y="1600200"/>
            <a:ext cx="2174875" cy="45259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7013" y="1600200"/>
            <a:ext cx="6372225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D145F9-F985-4556-BD49-70451B891AAC}" type="datetimeFigureOut">
              <a:rPr lang="en-US"/>
              <a:pPr>
                <a:defRPr/>
              </a:pPr>
              <a:t>10/17/2009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6077C4-8DA0-447B-80F5-17683D0EE3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D3CFFD-759A-4326-9BA7-AA8FA89EE57E}" type="datetimeFigureOut">
              <a:rPr lang="en-US"/>
              <a:pPr>
                <a:defRPr/>
              </a:pPr>
              <a:t>10/17/2009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F1BA27-A612-4AD5-B9A8-E0E2811354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719263"/>
            <a:ext cx="4271963" cy="49133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2963" y="1719263"/>
            <a:ext cx="4273550" cy="49133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F19021-491D-4098-9800-B4AE86D85B04}" type="datetimeFigureOut">
              <a:rPr lang="en-US"/>
              <a:pPr>
                <a:defRPr/>
              </a:pPr>
              <a:t>10/17/2009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AE3FE6-E9A2-4904-A11E-64B26F4673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E997B8-9DC1-4882-98BC-0FA5B1046306}" type="datetimeFigureOut">
              <a:rPr lang="en-US"/>
              <a:pPr>
                <a:defRPr/>
              </a:pPr>
              <a:t>10/17/2009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584868-532F-488E-BF20-9D677DDAD6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BB46E7-BEF6-4706-B3FF-7C6F625B6FCA}" type="datetimeFigureOut">
              <a:rPr lang="en-US"/>
              <a:pPr>
                <a:defRPr/>
              </a:pPr>
              <a:t>10/17/2009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55388-FACE-4CCD-8202-D7A5D6B621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FAC49B-AC1E-476B-9A04-31A3834B6A4F}" type="datetimeFigureOut">
              <a:rPr lang="en-US"/>
              <a:pPr>
                <a:defRPr/>
              </a:pPr>
              <a:t>10/17/2009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AB9C19-22A9-4A05-808B-FD5BFEC04C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5BDD02-5C32-41FF-8306-854B17A73CE1}" type="datetimeFigureOut">
              <a:rPr lang="en-US"/>
              <a:pPr>
                <a:defRPr/>
              </a:pPr>
              <a:t>10/17/2009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03F522-9E66-4590-921F-25688E4614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75E779-1044-4C16-BDBA-3747449BA94E}" type="datetimeFigureOut">
              <a:rPr lang="en-US"/>
              <a:pPr>
                <a:defRPr/>
              </a:pPr>
              <a:t>10/17/2009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55C151-493E-4B2B-8919-6C6359A924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914400"/>
            <a:ext cx="8697913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719263"/>
            <a:ext cx="8697913" cy="491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FontTx/>
              <a:buNone/>
              <a:defRPr sz="140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fld id="{A002DF64-897C-490F-AE0D-63504A4714C5}" type="datetimeFigureOut">
              <a:rPr lang="en-US"/>
              <a:pPr>
                <a:defRPr/>
              </a:pPr>
              <a:t>10/17/2009</a:t>
            </a:fld>
            <a:endParaRPr lang="en-US"/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ClrTx/>
              <a:buFontTx/>
              <a:buNone/>
              <a:defRPr sz="140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FontTx/>
              <a:buNone/>
              <a:defRPr sz="140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fld id="{E366E19A-AB54-4E72-A441-97F07CA70A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51C7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51C70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51C70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51C70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51C70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rgbClr val="C51C70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rgbClr val="C51C70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rgbClr val="C51C70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rgbClr val="C51C70"/>
          </a:solidFill>
          <a:latin typeface="Trebuchet MS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4D4D4D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4D4D4D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4D4D4D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4D4D4D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4D4D4D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4D4D4D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4D4D4D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4D4D4D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4D4D4D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Placeholder 1"/>
          <p:cNvSpPr>
            <a:spLocks noGrp="1"/>
          </p:cNvSpPr>
          <p:nvPr>
            <p:ph type="title"/>
          </p:nvPr>
        </p:nvSpPr>
        <p:spPr bwMode="auto">
          <a:xfrm>
            <a:off x="227013" y="4800600"/>
            <a:ext cx="869950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FontTx/>
              <a:buNone/>
              <a:defRPr sz="1200">
                <a:solidFill>
                  <a:srgbClr val="99B3E0"/>
                </a:solidFill>
                <a:cs typeface="+mn-cs"/>
              </a:defRPr>
            </a:lvl1pPr>
          </a:lstStyle>
          <a:p>
            <a:pPr>
              <a:defRPr/>
            </a:pPr>
            <a:fld id="{AAE3CA61-B957-4EE6-ADEB-7120039B8E25}" type="datetimeFigureOut">
              <a:rPr lang="en-US"/>
              <a:pPr>
                <a:defRPr/>
              </a:pPr>
              <a:t>10/17/2009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ClrTx/>
              <a:buFontTx/>
              <a:buNone/>
              <a:defRPr sz="1200">
                <a:solidFill>
                  <a:srgbClr val="99B3E0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FontTx/>
              <a:buNone/>
              <a:defRPr sz="1200">
                <a:solidFill>
                  <a:srgbClr val="99B3E0"/>
                </a:solidFill>
                <a:cs typeface="+mn-cs"/>
              </a:defRPr>
            </a:lvl1pPr>
          </a:lstStyle>
          <a:p>
            <a:pPr>
              <a:defRPr/>
            </a:pPr>
            <a:fld id="{7361F37C-A0B0-41A0-A983-9B3D24AA2C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ransition>
    <p:fade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51C7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51C70"/>
          </a:solidFill>
          <a:latin typeface="Trebuchet MS" pitchFamily="34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51C70"/>
          </a:solidFill>
          <a:latin typeface="Trebuchet MS" pitchFamily="34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51C70"/>
          </a:solidFill>
          <a:latin typeface="Trebuchet MS" pitchFamily="34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51C70"/>
          </a:solidFill>
          <a:latin typeface="Trebuchet MS" pitchFamily="34" charset="0"/>
          <a:cs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51C70"/>
          </a:solidFill>
          <a:latin typeface="Trebuchet MS" pitchFamily="34" charset="0"/>
          <a:cs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51C70"/>
          </a:solidFill>
          <a:latin typeface="Trebuchet MS" pitchFamily="34" charset="0"/>
          <a:cs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51C70"/>
          </a:solidFill>
          <a:latin typeface="Trebuchet MS" pitchFamily="34" charset="0"/>
          <a:cs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51C70"/>
          </a:solidFill>
          <a:latin typeface="Trebuchet MS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C3D69B"/>
        </a:buClr>
        <a:buFont typeface="Trebuchet MS" pitchFamily="34" charset="0"/>
        <a:buChar char="•"/>
        <a:defRPr sz="3200">
          <a:solidFill>
            <a:srgbClr val="4D4D4D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C3D69B"/>
        </a:buClr>
        <a:buFont typeface="Trebuchet MS" pitchFamily="34" charset="0"/>
        <a:buChar char="–"/>
        <a:defRPr sz="2800">
          <a:solidFill>
            <a:srgbClr val="4D4D4D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C3D69B"/>
        </a:buClr>
        <a:buFont typeface="Trebuchet MS" pitchFamily="34" charset="0"/>
        <a:buChar char="•"/>
        <a:defRPr sz="2400">
          <a:solidFill>
            <a:srgbClr val="4D4D4D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C3D69B"/>
        </a:buClr>
        <a:buFont typeface="Trebuchet MS" pitchFamily="34" charset="0"/>
        <a:buChar char="–"/>
        <a:defRPr sz="2000">
          <a:solidFill>
            <a:srgbClr val="4D4D4D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C3D69B"/>
        </a:buClr>
        <a:buFont typeface="Trebuchet MS" pitchFamily="34" charset="0"/>
        <a:buChar char="»"/>
        <a:defRPr sz="2000">
          <a:solidFill>
            <a:srgbClr val="4D4D4D"/>
          </a:solidFill>
          <a:latin typeface="+mn-lt"/>
          <a:cs typeface="+mn-cs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rgbClr val="C3D69B"/>
        </a:buClr>
        <a:buFont typeface="Trebuchet MS" pitchFamily="34" charset="0"/>
        <a:buChar char="»"/>
        <a:defRPr sz="2000">
          <a:solidFill>
            <a:srgbClr val="4D4D4D"/>
          </a:solidFill>
          <a:latin typeface="+mn-lt"/>
          <a:cs typeface="+mn-cs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rgbClr val="C3D69B"/>
        </a:buClr>
        <a:buFont typeface="Trebuchet MS" pitchFamily="34" charset="0"/>
        <a:buChar char="»"/>
        <a:defRPr sz="2000">
          <a:solidFill>
            <a:srgbClr val="4D4D4D"/>
          </a:solidFill>
          <a:latin typeface="+mn-lt"/>
          <a:cs typeface="+mn-cs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rgbClr val="C3D69B"/>
        </a:buClr>
        <a:buFont typeface="Trebuchet MS" pitchFamily="34" charset="0"/>
        <a:buChar char="»"/>
        <a:defRPr sz="2000">
          <a:solidFill>
            <a:srgbClr val="4D4D4D"/>
          </a:solidFill>
          <a:latin typeface="+mn-lt"/>
          <a:cs typeface="+mn-cs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rgbClr val="C3D69B"/>
        </a:buClr>
        <a:buFont typeface="Trebuchet MS" pitchFamily="34" charset="0"/>
        <a:buChar char="»"/>
        <a:defRPr sz="2000">
          <a:solidFill>
            <a:srgbClr val="4D4D4D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/>
          <p:cNvSpPr>
            <a:spLocks/>
          </p:cNvSpPr>
          <p:nvPr/>
        </p:nvSpPr>
        <p:spPr bwMode="auto">
          <a:xfrm>
            <a:off x="304800" y="969963"/>
            <a:ext cx="8534400" cy="4592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r>
              <a:rPr lang="en-US" sz="4400" b="1">
                <a:solidFill>
                  <a:srgbClr val="C51C70"/>
                </a:solidFill>
              </a:rPr>
              <a:t>From Design to Deployment </a:t>
            </a:r>
            <a:r>
              <a:rPr lang="en-US" sz="2800" b="1">
                <a:solidFill>
                  <a:srgbClr val="C51C70"/>
                </a:solidFill>
              </a:rPr>
              <a:t>Building a Blog Monitor with jQuery &amp; AIR</a:t>
            </a:r>
          </a:p>
          <a:p>
            <a:r>
              <a:rPr lang="en-US" sz="1600" b="1"/>
              <a:t>Andy Matthews</a:t>
            </a:r>
          </a:p>
          <a:p>
            <a:r>
              <a:rPr lang="en-US" sz="1600" b="1"/>
              <a:t>www.andymatthews.net</a:t>
            </a:r>
          </a:p>
          <a:p>
            <a:r>
              <a:rPr lang="en-US" sz="1600" b="1"/>
              <a:t>Twitter: commadelimited</a:t>
            </a:r>
          </a:p>
          <a:p>
            <a:r>
              <a:rPr lang="en-US" sz="1600" b="1"/>
              <a:t>AIM: mydognacho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" y="3133725"/>
            <a:ext cx="8697913" cy="349885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smtClean="0"/>
              <a:t>Let’s get started.</a:t>
            </a: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" y="1968500"/>
            <a:ext cx="8697913" cy="3997325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sz="2400" smtClean="0"/>
              <a:t>Questions? Comments? Snide remarks?</a:t>
            </a:r>
          </a:p>
          <a:p>
            <a:pPr algn="ctr">
              <a:buFont typeface="Wingdings" pitchFamily="2" charset="2"/>
              <a:buNone/>
            </a:pPr>
            <a:endParaRPr lang="en-US" sz="2400" smtClean="0"/>
          </a:p>
          <a:p>
            <a:pPr algn="ctr">
              <a:buFont typeface="Wingdings" pitchFamily="2" charset="2"/>
              <a:buNone/>
            </a:pPr>
            <a:r>
              <a:rPr lang="en-US" sz="2400" smtClean="0"/>
              <a:t>andy matthews</a:t>
            </a:r>
          </a:p>
          <a:p>
            <a:pPr algn="ctr">
              <a:buFont typeface="Wingdings" pitchFamily="2" charset="2"/>
              <a:buNone/>
            </a:pPr>
            <a:r>
              <a:rPr lang="en-US" sz="2400" smtClean="0"/>
              <a:t>www.andymatthews.net</a:t>
            </a:r>
          </a:p>
          <a:p>
            <a:pPr algn="ctr">
              <a:buFont typeface="Wingdings" pitchFamily="2" charset="2"/>
              <a:buNone/>
            </a:pPr>
            <a:r>
              <a:rPr lang="en-US" sz="2400" smtClean="0"/>
              <a:t>www.commadelimited.com</a:t>
            </a:r>
          </a:p>
          <a:p>
            <a:pPr algn="ctr">
              <a:buFont typeface="Wingdings" pitchFamily="2" charset="2"/>
              <a:buNone/>
            </a:pPr>
            <a:r>
              <a:rPr lang="en-US" sz="2400" smtClean="0"/>
              <a:t>twitter: commadelimited</a:t>
            </a:r>
          </a:p>
          <a:p>
            <a:pPr algn="ctr">
              <a:buFont typeface="Wingdings" pitchFamily="2" charset="2"/>
              <a:buNone/>
            </a:pPr>
            <a:r>
              <a:rPr lang="en-US" sz="2400" smtClean="0"/>
              <a:t>aim: mydognacho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Content Placeholder 2"/>
          <p:cNvSpPr>
            <a:spLocks noGrp="1"/>
          </p:cNvSpPr>
          <p:nvPr>
            <p:ph idx="4294967295"/>
          </p:nvPr>
        </p:nvSpPr>
        <p:spPr>
          <a:xfrm>
            <a:off x="228600" y="2463800"/>
            <a:ext cx="8697913" cy="2563813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smtClean="0"/>
              <a:t>This presentation can be downloaded from my website, along with all sample files</a:t>
            </a:r>
          </a:p>
          <a:p>
            <a:pPr algn="ctr" eaLnBrk="1" hangingPunct="1">
              <a:buFontTx/>
              <a:buNone/>
            </a:pPr>
            <a:r>
              <a:rPr lang="en-US" sz="1400" smtClean="0"/>
              <a:t>http://andymatthews.net/downloads/presentations/Building-a-Blog-Monitor-with-jQuery-and-AIR.zip</a:t>
            </a:r>
            <a:r>
              <a:rPr lang="en-US" smtClean="0"/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/>
          </p:cNvSpPr>
          <p:nvPr/>
        </p:nvSpPr>
        <p:spPr bwMode="auto">
          <a:xfrm>
            <a:off x="304800" y="969963"/>
            <a:ext cx="8534400" cy="4592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r>
              <a:rPr lang="en-US" sz="4400" b="1">
                <a:solidFill>
                  <a:srgbClr val="C51C70"/>
                </a:solidFill>
              </a:rPr>
              <a:t>About Me</a:t>
            </a:r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Content Placeholder 2"/>
          <p:cNvSpPr>
            <a:spLocks noGrp="1"/>
          </p:cNvSpPr>
          <p:nvPr>
            <p:ph idx="4294967295"/>
          </p:nvPr>
        </p:nvSpPr>
        <p:spPr bwMode="auto">
          <a:xfrm>
            <a:off x="228600" y="1630363"/>
            <a:ext cx="8686800" cy="500221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buClr>
                <a:srgbClr val="C51C70"/>
              </a:buClr>
            </a:pPr>
            <a:r>
              <a:rPr lang="en-US" sz="2600" smtClean="0"/>
              <a:t>I'm a Senior Web Developer for Dealerskins, Inc.</a:t>
            </a:r>
          </a:p>
          <a:p>
            <a:pPr>
              <a:buClr>
                <a:srgbClr val="C51C70"/>
              </a:buClr>
            </a:pPr>
            <a:r>
              <a:rPr lang="en-US" sz="2600" smtClean="0"/>
              <a:t>I maintain a recipe website, CoopCookbook.com.</a:t>
            </a:r>
          </a:p>
          <a:p>
            <a:pPr>
              <a:buClr>
                <a:srgbClr val="C51C70"/>
              </a:buClr>
            </a:pPr>
            <a:r>
              <a:rPr lang="en-US" sz="2600" smtClean="0"/>
              <a:t>I'm the author of several open source ColdFusion libraries: PicasaCFC, and ShrinkURL.</a:t>
            </a:r>
          </a:p>
          <a:p>
            <a:pPr>
              <a:buClr>
                <a:srgbClr val="C51C70"/>
              </a:buClr>
            </a:pPr>
            <a:r>
              <a:rPr lang="en-US" sz="2600" smtClean="0"/>
              <a:t>I have an AIR Application called Shrinkadoo in Adobe’s AIR marketplace.</a:t>
            </a:r>
          </a:p>
          <a:p>
            <a:pPr>
              <a:buClr>
                <a:srgbClr val="C51C70"/>
              </a:buClr>
            </a:pPr>
            <a:r>
              <a:rPr lang="en-US" sz="2600" smtClean="0"/>
              <a:t>I blog at andyMatthews.net about jQuery, JavaScript, ColdFusion, AIR, and Flex.</a:t>
            </a:r>
          </a:p>
          <a:p>
            <a:pPr>
              <a:buClr>
                <a:srgbClr val="C51C70"/>
              </a:buClr>
            </a:pPr>
            <a:r>
              <a:rPr lang="en-US" sz="2600" smtClean="0"/>
              <a:t>I live in Nashville, TN with my wife, two children, and two dogs.</a:t>
            </a:r>
          </a:p>
        </p:txBody>
      </p:sp>
      <p:sp>
        <p:nvSpPr>
          <p:cNvPr id="30723" name="Title 1"/>
          <p:cNvSpPr>
            <a:spLocks/>
          </p:cNvSpPr>
          <p:nvPr/>
        </p:nvSpPr>
        <p:spPr bwMode="auto">
          <a:xfrm>
            <a:off x="228600" y="914400"/>
            <a:ext cx="86868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3400" b="1">
                <a:solidFill>
                  <a:srgbClr val="C51C70"/>
                </a:solidFill>
              </a:rPr>
              <a:t>Andy Matthews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4" descr="binoculars"/>
          <p:cNvPicPr>
            <a:picLocks noChangeAspect="1" noChangeArrowheads="1"/>
          </p:cNvPicPr>
          <p:nvPr/>
        </p:nvPicPr>
        <p:blipFill>
          <a:blip r:embed="rId3"/>
          <a:srcRect t="27170"/>
          <a:stretch>
            <a:fillRect/>
          </a:stretch>
        </p:blipFill>
        <p:spPr bwMode="auto">
          <a:xfrm>
            <a:off x="457200" y="4960938"/>
            <a:ext cx="8239125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6" name="Content Placeholder 2"/>
          <p:cNvSpPr>
            <a:spLocks/>
          </p:cNvSpPr>
          <p:nvPr/>
        </p:nvSpPr>
        <p:spPr bwMode="auto">
          <a:xfrm>
            <a:off x="228600" y="1630363"/>
            <a:ext cx="8686800" cy="5002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rgbClr val="C51C70"/>
              </a:buClr>
              <a:buFontTx/>
              <a:buChar char="•"/>
            </a:pPr>
            <a:r>
              <a:rPr lang="en-US" sz="2600"/>
              <a:t>Goal is to build a fully functional BlogCFC monitor AIR app from start to finish in 45 minutes.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C51C70"/>
              </a:buClr>
              <a:buFontTx/>
              <a:buChar char="•"/>
            </a:pPr>
            <a:r>
              <a:rPr lang="en-US" sz="2600"/>
              <a:t>Design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C51C70"/>
              </a:buClr>
              <a:buFontTx/>
              <a:buChar char="•"/>
            </a:pPr>
            <a:r>
              <a:rPr lang="en-US" sz="2600"/>
              <a:t>Client-side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C51C70"/>
              </a:buClr>
              <a:buFontTx/>
              <a:buChar char="•"/>
            </a:pPr>
            <a:r>
              <a:rPr lang="en-US" sz="2600"/>
              <a:t>Server-side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C51C70"/>
              </a:buClr>
              <a:buFontTx/>
              <a:buChar char="•"/>
            </a:pPr>
            <a:r>
              <a:rPr lang="en-US" sz="2600"/>
              <a:t>Deployment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C51C70"/>
              </a:buClr>
              <a:buFontTx/>
              <a:buChar char="•"/>
            </a:pPr>
            <a:r>
              <a:rPr lang="en-US" sz="2600"/>
              <a:t>Questions</a:t>
            </a:r>
          </a:p>
        </p:txBody>
      </p:sp>
      <p:sp>
        <p:nvSpPr>
          <p:cNvPr id="31747" name="Title 1"/>
          <p:cNvSpPr>
            <a:spLocks/>
          </p:cNvSpPr>
          <p:nvPr/>
        </p:nvSpPr>
        <p:spPr bwMode="auto">
          <a:xfrm>
            <a:off x="228600" y="914400"/>
            <a:ext cx="86868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3400" b="1">
                <a:solidFill>
                  <a:srgbClr val="C51C70"/>
                </a:solidFill>
              </a:rPr>
              <a:t>Session overview</a:t>
            </a:r>
          </a:p>
        </p:txBody>
      </p:sp>
      <p:sp>
        <p:nvSpPr>
          <p:cNvPr id="31748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4" descr="fireworks ico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0" y="1828800"/>
            <a:ext cx="16764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4" name="Content Placeholder 2"/>
          <p:cNvSpPr>
            <a:spLocks/>
          </p:cNvSpPr>
          <p:nvPr/>
        </p:nvSpPr>
        <p:spPr bwMode="auto">
          <a:xfrm>
            <a:off x="228600" y="1630363"/>
            <a:ext cx="8686800" cy="5002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None/>
            </a:pPr>
            <a:r>
              <a:rPr lang="en-US" sz="2800"/>
              <a:t>Demonstrate some Fireworks basics</a:t>
            </a:r>
          </a:p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None/>
            </a:pPr>
            <a:r>
              <a:rPr lang="en-US" sz="2800"/>
              <a:t>	• Create new document</a:t>
            </a:r>
          </a:p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None/>
            </a:pPr>
            <a:r>
              <a:rPr lang="en-US" sz="2800"/>
              <a:t>	• Create, and style, shapes and text</a:t>
            </a:r>
          </a:p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None/>
            </a:pPr>
            <a:r>
              <a:rPr lang="en-US" sz="2800"/>
              <a:t>	• Set up web slices</a:t>
            </a:r>
          </a:p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None/>
            </a:pPr>
            <a:r>
              <a:rPr lang="en-US" sz="2800"/>
              <a:t>Show several export options</a:t>
            </a:r>
          </a:p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None/>
            </a:pPr>
            <a:r>
              <a:rPr lang="en-US" sz="2800"/>
              <a:t>	• Make Fireworks do the job, not you</a:t>
            </a:r>
          </a:p>
        </p:txBody>
      </p:sp>
      <p:sp>
        <p:nvSpPr>
          <p:cNvPr id="33795" name="Title 1"/>
          <p:cNvSpPr>
            <a:spLocks/>
          </p:cNvSpPr>
          <p:nvPr/>
        </p:nvSpPr>
        <p:spPr bwMode="auto">
          <a:xfrm>
            <a:off x="228600" y="914400"/>
            <a:ext cx="86868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3400" b="1">
                <a:solidFill>
                  <a:srgbClr val="C51C70"/>
                </a:solidFill>
              </a:rPr>
              <a:t>Design</a:t>
            </a:r>
          </a:p>
        </p:txBody>
      </p:sp>
      <p:sp>
        <p:nvSpPr>
          <p:cNvPr id="33796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4" descr="jQuery_12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99313" y="1828800"/>
            <a:ext cx="1625600" cy="162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2" name="Content Placeholder 2"/>
          <p:cNvSpPr>
            <a:spLocks/>
          </p:cNvSpPr>
          <p:nvPr/>
        </p:nvSpPr>
        <p:spPr bwMode="auto">
          <a:xfrm>
            <a:off x="228600" y="1630363"/>
            <a:ext cx="8686800" cy="5002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None/>
            </a:pPr>
            <a:r>
              <a:rPr lang="en-US" sz="2800"/>
              <a:t>CSS</a:t>
            </a:r>
          </a:p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None/>
            </a:pPr>
            <a:r>
              <a:rPr lang="en-US" sz="2800"/>
              <a:t>	• Take advantage of the Webkit engine</a:t>
            </a:r>
          </a:p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None/>
            </a:pPr>
            <a:r>
              <a:rPr lang="en-US" sz="2800"/>
              <a:t>jQuery</a:t>
            </a:r>
          </a:p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None/>
            </a:pPr>
            <a:r>
              <a:rPr lang="en-US" sz="2800"/>
              <a:t>	• Basic jQuery selectors</a:t>
            </a:r>
          </a:p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None/>
            </a:pPr>
            <a:r>
              <a:rPr lang="en-US" sz="2800"/>
              <a:t>	• Event binding</a:t>
            </a:r>
          </a:p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None/>
            </a:pPr>
            <a:r>
              <a:rPr lang="en-US" sz="2800"/>
              <a:t>	• Remote AJAX calls</a:t>
            </a:r>
          </a:p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None/>
            </a:pPr>
            <a:r>
              <a:rPr lang="en-US" sz="2800"/>
              <a:t>	• Best practices in looping over returned data</a:t>
            </a:r>
          </a:p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None/>
            </a:pPr>
            <a:r>
              <a:rPr lang="en-US" sz="2800"/>
              <a:t>		    One DOM call vs many</a:t>
            </a:r>
          </a:p>
        </p:txBody>
      </p:sp>
      <p:sp>
        <p:nvSpPr>
          <p:cNvPr id="35843" name="Title 1"/>
          <p:cNvSpPr>
            <a:spLocks/>
          </p:cNvSpPr>
          <p:nvPr/>
        </p:nvSpPr>
        <p:spPr bwMode="auto">
          <a:xfrm>
            <a:off x="228600" y="914400"/>
            <a:ext cx="86868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3400" b="1">
                <a:solidFill>
                  <a:srgbClr val="C51C70"/>
                </a:solidFill>
              </a:rPr>
              <a:t>Client-side</a:t>
            </a:r>
          </a:p>
        </p:txBody>
      </p:sp>
      <p:sp>
        <p:nvSpPr>
          <p:cNvPr id="35844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Picture 4" descr="cf_appico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72300" y="1828800"/>
            <a:ext cx="1647825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0" name="Content Placeholder 2"/>
          <p:cNvSpPr>
            <a:spLocks/>
          </p:cNvSpPr>
          <p:nvPr/>
        </p:nvSpPr>
        <p:spPr bwMode="auto">
          <a:xfrm>
            <a:off x="228600" y="1630363"/>
            <a:ext cx="8686800" cy="5002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None/>
            </a:pPr>
            <a:r>
              <a:rPr lang="en-US" sz="2600"/>
              <a:t>ColdFusion</a:t>
            </a:r>
          </a:p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None/>
            </a:pPr>
            <a:r>
              <a:rPr lang="en-US" sz="2600"/>
              <a:t>	• Setting up CFC for remote access</a:t>
            </a:r>
          </a:p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None/>
            </a:pPr>
            <a:r>
              <a:rPr lang="en-US" sz="2600"/>
              <a:t>	• Using ColdFusion 8/9 built in JSON</a:t>
            </a:r>
          </a:p>
        </p:txBody>
      </p:sp>
      <p:sp>
        <p:nvSpPr>
          <p:cNvPr id="37891" name="Title 1"/>
          <p:cNvSpPr>
            <a:spLocks/>
          </p:cNvSpPr>
          <p:nvPr/>
        </p:nvSpPr>
        <p:spPr bwMode="auto">
          <a:xfrm>
            <a:off x="228600" y="914400"/>
            <a:ext cx="86868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3400" b="1">
                <a:solidFill>
                  <a:srgbClr val="C51C70"/>
                </a:solidFill>
              </a:rPr>
              <a:t>Server-side</a:t>
            </a:r>
          </a:p>
        </p:txBody>
      </p:sp>
      <p:sp>
        <p:nvSpPr>
          <p:cNvPr id="37892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Picture 4" descr="adobe-ai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43600" y="1630363"/>
            <a:ext cx="2971800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8" name="Content Placeholder 2"/>
          <p:cNvSpPr>
            <a:spLocks/>
          </p:cNvSpPr>
          <p:nvPr/>
        </p:nvSpPr>
        <p:spPr bwMode="auto">
          <a:xfrm>
            <a:off x="228600" y="1630363"/>
            <a:ext cx="8686800" cy="5002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None/>
            </a:pPr>
            <a:r>
              <a:rPr lang="en-US" sz="2600"/>
              <a:t>• Certificates</a:t>
            </a:r>
          </a:p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None/>
            </a:pPr>
            <a:r>
              <a:rPr lang="en-US" sz="2600"/>
              <a:t>• Step by step</a:t>
            </a:r>
          </a:p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None/>
            </a:pPr>
            <a:r>
              <a:rPr lang="en-US" sz="2600"/>
              <a:t>• Badge installs</a:t>
            </a:r>
          </a:p>
        </p:txBody>
      </p:sp>
      <p:sp>
        <p:nvSpPr>
          <p:cNvPr id="39939" name="Title 1"/>
          <p:cNvSpPr>
            <a:spLocks/>
          </p:cNvSpPr>
          <p:nvPr/>
        </p:nvSpPr>
        <p:spPr bwMode="auto">
          <a:xfrm>
            <a:off x="228600" y="914400"/>
            <a:ext cx="86868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3400" b="1">
                <a:solidFill>
                  <a:srgbClr val="C51C70"/>
                </a:solidFill>
              </a:rPr>
              <a:t>Deployment</a:t>
            </a:r>
          </a:p>
        </p:txBody>
      </p:sp>
      <p:sp>
        <p:nvSpPr>
          <p:cNvPr id="39940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</p:spTree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8"/>
  <p:tag name="MMPROD_UIDATA" val="&lt;database version=&quot;6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3 - &amp;quot;Sample Title&amp;quot;&quot;/&gt;&lt;property id=&quot;20307&quot; value=&quot;256&quot;/&gt;&lt;/object&gt;&lt;object type=&quot;3&quot; unique_id=&quot;10069&quot;&gt;&lt;property id=&quot;20148&quot; value=&quot;5&quot;/&gt;&lt;property id=&quot;20300&quot; value=&quot;Slide 2 - &amp;quot;Content slide&amp;quot;&quot;/&gt;&lt;property id=&quot;20307&quot; value=&quot;257&quot;/&gt;&lt;/object&gt;&lt;object type=&quot;3&quot; unique_id=&quot;10070&quot;&gt;&lt;property id=&quot;20148&quot; value=&quot;5&quot;/&gt;&lt;property id=&quot;20300&quot; value=&quot;Slide 4 - &amp;quot;Two Content slide&amp;quot;&quot;/&gt;&lt;property id=&quot;20307&quot; value=&quot;259&quot;/&gt;&lt;/object&gt;&lt;object type=&quot;3&quot; unique_id=&quot;10071&quot;&gt;&lt;property id=&quot;20148&quot; value=&quot;5&quot;/&gt;&lt;property id=&quot;20300&quot; value=&quot;Slide 5 - &amp;quot;Comparison Slide&amp;quot;&quot;/&gt;&lt;property id=&quot;20307&quot; value=&quot;260&quot;/&gt;&lt;/object&gt;&lt;object type=&quot;3&quot; unique_id=&quot;10072&quot;&gt;&lt;property id=&quot;20148&quot; value=&quot;5&quot;/&gt;&lt;property id=&quot;20300&quot; value=&quot;Slide 6 - &amp;quot;Content with Caption&amp;quot;&quot;/&gt;&lt;property id=&quot;20307&quot; value=&quot;261&quot;/&gt;&lt;/object&gt;&lt;object type=&quot;3&quot; unique_id=&quot;10089&quot;&gt;&lt;property id=&quot;20148&quot; value=&quot;5&quot;/&gt;&lt;property id=&quot;20300&quot; value=&quot;Slide 1 - &amp;quot;Patterns In Enterprise Development &amp;quot;&quot;/&gt;&lt;property id=&quot;20307&quot; value=&quot;263&quot;/&gt;&lt;/object&gt;&lt;/object&gt;&lt;/object&gt;&lt;/database&gt;"/>
</p:tagLst>
</file>

<file path=ppt/theme/theme1.xml><?xml version="1.0" encoding="utf-8"?>
<a:theme xmlns:a="http://schemas.openxmlformats.org/drawingml/2006/main" name="1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548DD4"/>
      </a:dk1>
      <a:lt1>
        <a:srgbClr val="C6D9F0"/>
      </a:lt1>
      <a:dk2>
        <a:srgbClr val="1F497D"/>
      </a:dk2>
      <a:lt2>
        <a:srgbClr val="DBE5F1"/>
      </a:lt2>
      <a:accent1>
        <a:srgbClr val="4F81BD"/>
      </a:accent1>
      <a:accent2>
        <a:srgbClr val="C0504D"/>
      </a:accent2>
      <a:accent3>
        <a:srgbClr val="DFE9F6"/>
      </a:accent3>
      <a:accent4>
        <a:srgbClr val="4678B5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Theme">
      <a:majorFont>
        <a:latin typeface="Trebuchet MS"/>
        <a:ea typeface=""/>
        <a:cs typeface="Arial"/>
      </a:majorFont>
      <a:minorFont>
        <a:latin typeface="Trebuchet MS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548DD4"/>
        </a:dk1>
        <a:lt1>
          <a:srgbClr val="C6D9F0"/>
        </a:lt1>
        <a:dk2>
          <a:srgbClr val="1F497D"/>
        </a:dk2>
        <a:lt2>
          <a:srgbClr val="DBE5F1"/>
        </a:lt2>
        <a:accent1>
          <a:srgbClr val="4F81BD"/>
        </a:accent1>
        <a:accent2>
          <a:srgbClr val="C0504D"/>
        </a:accent2>
        <a:accent3>
          <a:srgbClr val="DFE9F6"/>
        </a:accent3>
        <a:accent4>
          <a:srgbClr val="4678B5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1710</TotalTime>
  <Words>237</Words>
  <Application>Microsoft Office PowerPoint</Application>
  <PresentationFormat>On-screen Show (4:3)</PresentationFormat>
  <Paragraphs>56</Paragraphs>
  <Slides>11</Slides>
  <Notes>7</Notes>
  <HiddenSlides>1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Design Template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Trebuchet MS</vt:lpstr>
      <vt:lpstr>Arial</vt:lpstr>
      <vt:lpstr>Calibri</vt:lpstr>
      <vt:lpstr>Wingdings</vt:lpstr>
      <vt:lpstr>1_Custom Design</vt:lpstr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Rae</dc:creator>
  <cp:lastModifiedBy>andy matthews</cp:lastModifiedBy>
  <cp:revision>299</cp:revision>
  <dcterms:created xsi:type="dcterms:W3CDTF">2008-01-10T01:49:42Z</dcterms:created>
  <dcterms:modified xsi:type="dcterms:W3CDTF">2009-10-17T21:41:51Z</dcterms:modified>
</cp:coreProperties>
</file>